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5" r:id="rId2"/>
    <p:sldId id="257" r:id="rId3"/>
    <p:sldId id="289" r:id="rId4"/>
    <p:sldId id="264" r:id="rId5"/>
    <p:sldId id="290" r:id="rId6"/>
    <p:sldId id="291" r:id="rId7"/>
    <p:sldId id="292" r:id="rId8"/>
    <p:sldId id="295" r:id="rId9"/>
    <p:sldId id="293" r:id="rId10"/>
    <p:sldId id="299" r:id="rId11"/>
    <p:sldId id="296" r:id="rId12"/>
    <p:sldId id="297" r:id="rId13"/>
    <p:sldId id="298" r:id="rId14"/>
    <p:sldId id="300" r:id="rId15"/>
    <p:sldId id="301" r:id="rId16"/>
    <p:sldId id="302" r:id="rId17"/>
    <p:sldId id="303" r:id="rId18"/>
    <p:sldId id="304" r:id="rId19"/>
    <p:sldId id="310" r:id="rId20"/>
    <p:sldId id="311" r:id="rId21"/>
    <p:sldId id="312" r:id="rId22"/>
    <p:sldId id="313" r:id="rId23"/>
    <p:sldId id="258" r:id="rId24"/>
    <p:sldId id="316" r:id="rId25"/>
    <p:sldId id="309" r:id="rId26"/>
    <p:sldId id="314" r:id="rId27"/>
    <p:sldId id="31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AA0"/>
    <a:srgbClr val="636363"/>
    <a:srgbClr val="333333"/>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995" autoAdjust="0"/>
  </p:normalViewPr>
  <p:slideViewPr>
    <p:cSldViewPr snapToGrid="0" snapToObjects="1">
      <p:cViewPr>
        <p:scale>
          <a:sx n="100" d="100"/>
          <a:sy n="100" d="100"/>
        </p:scale>
        <p:origin x="226" y="58"/>
      </p:cViewPr>
      <p:guideLst>
        <p:guide orient="horz" pos="707"/>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E542F7-1D66-424E-BD83-9CC2DE54E2D0}" type="datetimeFigureOut">
              <a:rPr lang="en-US" smtClean="0"/>
              <a:t>4/22/2019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D3F62D-A354-7E4E-96EE-74A5A4E3D835}" type="slidenum">
              <a:rPr lang="en-US" smtClean="0"/>
              <a:t>‹#›</a:t>
            </a:fld>
            <a:endParaRPr lang="en-US"/>
          </a:p>
        </p:txBody>
      </p:sp>
    </p:spTree>
    <p:extLst>
      <p:ext uri="{BB962C8B-B14F-4D97-AF65-F5344CB8AC3E}">
        <p14:creationId xmlns:p14="http://schemas.microsoft.com/office/powerpoint/2010/main" val="32248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66B0E-005D-48CF-A74D-3C449E8F8C19}" type="datetimeFigureOut">
              <a:rPr lang="en-US" smtClean="0"/>
              <a:t>4/22/2019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3A15A-986E-4DEF-9899-3C025377C578}" type="slidenum">
              <a:rPr lang="en-US" smtClean="0"/>
              <a:t>‹#›</a:t>
            </a:fld>
            <a:endParaRPr lang="en-US"/>
          </a:p>
        </p:txBody>
      </p:sp>
    </p:spTree>
    <p:extLst>
      <p:ext uri="{BB962C8B-B14F-4D97-AF65-F5344CB8AC3E}">
        <p14:creationId xmlns:p14="http://schemas.microsoft.com/office/powerpoint/2010/main" val="351365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A15A-986E-4DEF-9899-3C025377C578}" type="slidenum">
              <a:rPr lang="en-US" smtClean="0"/>
              <a:t>21</a:t>
            </a:fld>
            <a:endParaRPr lang="en-US"/>
          </a:p>
        </p:txBody>
      </p:sp>
    </p:spTree>
    <p:extLst>
      <p:ext uri="{BB962C8B-B14F-4D97-AF65-F5344CB8AC3E}">
        <p14:creationId xmlns:p14="http://schemas.microsoft.com/office/powerpoint/2010/main" val="211197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157738-4FAA-7E41-B620-1E68A261F63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2300112"/>
            <a:ext cx="3502122"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5380182" y="3336637"/>
            <a:ext cx="3502121" cy="1508605"/>
          </a:xfrm>
          <a:prstGeom prst="rect">
            <a:avLst/>
          </a:prstGeom>
        </p:spPr>
        <p:txBody>
          <a:bodyPr lIns="0" rIns="0" anchor="t">
            <a:normAutofit/>
          </a:bodyPr>
          <a:lstStyle>
            <a:lvl1pPr marL="0" indent="0" algn="l">
              <a:lnSpc>
                <a:spcPct val="100000"/>
              </a:lnSpc>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5" name="Picture 4" descr="HIMSS_PublicPolicy_PPT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Subtitle Here</a:t>
            </a:r>
          </a:p>
        </p:txBody>
      </p:sp>
      <p:sp>
        <p:nvSpPr>
          <p:cNvPr id="3" name="Subtitle 2"/>
          <p:cNvSpPr>
            <a:spLocks noGrp="1"/>
          </p:cNvSpPr>
          <p:nvPr>
            <p:ph type="subTitle" idx="1"/>
          </p:nvPr>
        </p:nvSpPr>
        <p:spPr>
          <a:xfrm>
            <a:off x="731213" y="2955637"/>
            <a:ext cx="8151090" cy="1508605"/>
          </a:xfrm>
          <a:prstGeom prst="rect">
            <a:avLst/>
          </a:prstGeom>
        </p:spPr>
        <p:txBody>
          <a:bodyPr lIns="0" rIns="0" anchor="t">
            <a:normAutofit/>
          </a:bodyPr>
          <a:lstStyle>
            <a:lvl1pPr marL="0" indent="0" algn="l">
              <a:buNone/>
              <a:defRPr sz="28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479031"/>
          </a:xfrm>
          <a:prstGeom prst="rect">
            <a:avLst/>
          </a:prstGeom>
        </p:spPr>
        <p:txBody>
          <a:bodyPr>
            <a:normAutofit/>
          </a:bodyPr>
          <a:lstStyle>
            <a:lvl1pPr marL="192024" indent="-192024">
              <a:lnSpc>
                <a:spcPct val="100000"/>
              </a:lnSpc>
              <a:defRPr sz="2400">
                <a:solidFill>
                  <a:schemeClr val="tx1"/>
                </a:solidFill>
              </a:defRPr>
            </a:lvl1pPr>
            <a:lvl2pPr>
              <a:lnSpc>
                <a:spcPct val="100000"/>
              </a:lnSpc>
              <a:defRPr sz="2400">
                <a:solidFill>
                  <a:schemeClr val="tx1"/>
                </a:solidFill>
              </a:defRPr>
            </a:lvl2pPr>
            <a:lvl3pPr>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1212" y="1775435"/>
            <a:ext cx="3766176" cy="3971636"/>
          </a:xfrm>
          <a:prstGeom prst="rect">
            <a:avLst/>
          </a:prstGeom>
        </p:spPr>
        <p:txBody>
          <a:bodyPr>
            <a:normAutofit/>
          </a:bodyPr>
          <a:lstStyle>
            <a:lvl1pPr marL="192024" indent="-192024">
              <a:lnSpc>
                <a:spcPct val="90000"/>
              </a:lnSpc>
              <a:defRPr sz="2000">
                <a:solidFill>
                  <a:schemeClr val="tx1"/>
                </a:solidFill>
              </a:defRPr>
            </a:lvl1pPr>
            <a:lvl2pPr>
              <a:lnSpc>
                <a:spcPct val="80000"/>
              </a:lnSpc>
              <a:defRPr sz="2000">
                <a:solidFill>
                  <a:schemeClr val="tx1"/>
                </a:solidFill>
              </a:defRPr>
            </a:lvl2pPr>
            <a:lvl3pPr>
              <a:lnSpc>
                <a:spcPct val="80000"/>
              </a:lnSpc>
              <a:defRPr sz="2000">
                <a:solidFill>
                  <a:schemeClr val="tx1"/>
                </a:solidFill>
              </a:defRPr>
            </a:lvl3pPr>
            <a:lvl4pPr>
              <a:lnSpc>
                <a:spcPct val="80000"/>
              </a:lnSpc>
              <a:defRPr sz="2000">
                <a:solidFill>
                  <a:schemeClr val="tx1"/>
                </a:solidFill>
              </a:defRPr>
            </a:lvl4pPr>
            <a:lvl5pPr>
              <a:lnSpc>
                <a:spcPct val="8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775435"/>
            <a:ext cx="4041775" cy="3971636"/>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a:prstGeom prst="rect">
            <a:avLst/>
          </a:prstGeo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3575050" y="627581"/>
            <a:ext cx="5111750" cy="4883450"/>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212" y="1435102"/>
            <a:ext cx="2734302" cy="4075929"/>
          </a:xfrm>
          <a:prstGeom prst="rect">
            <a:avLst/>
          </a:prstGeom>
        </p:spPr>
        <p:txBody>
          <a:bodyPr>
            <a:normAutofit/>
          </a:bodyPr>
          <a:lstStyle>
            <a:lvl1pPr marL="192024" indent="-192024">
              <a:lnSpc>
                <a:spcPct val="100000"/>
              </a:lnSpc>
              <a:buFont typeface="Arial"/>
              <a:buChar char="•"/>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993688" cy="490931"/>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993688" cy="769699"/>
          </a:xfrm>
          <a:prstGeom prst="rect">
            <a:avLst/>
          </a:prstGeom>
        </p:spPr>
        <p:txBody>
          <a:bodyPr/>
          <a:lstStyle>
            <a:lvl1pPr marL="0" indent="0">
              <a:lnSpc>
                <a:spcPct val="10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HIMSS_PublicPolicy_PPT3.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372099" y="2402560"/>
            <a:ext cx="3484804" cy="1139152"/>
          </a:xfrm>
        </p:spPr>
        <p:txBody>
          <a:bodyPr>
            <a:noAutofit/>
          </a:bodyPr>
          <a:lstStyle/>
          <a:p>
            <a:r>
              <a:rPr lang="en-US" sz="2700" dirty="0">
                <a:solidFill>
                  <a:srgbClr val="B5B5B5"/>
                </a:solidFill>
              </a:rPr>
              <a:t>Lisa K Rawlins</a:t>
            </a:r>
          </a:p>
        </p:txBody>
      </p:sp>
      <p:sp>
        <p:nvSpPr>
          <p:cNvPr id="4" name="Subtitle 4"/>
          <p:cNvSpPr>
            <a:spLocks noGrp="1"/>
          </p:cNvSpPr>
          <p:nvPr>
            <p:ph type="subTitle" idx="1"/>
          </p:nvPr>
        </p:nvSpPr>
        <p:spPr>
          <a:xfrm>
            <a:off x="5359399" y="2972136"/>
            <a:ext cx="3503613" cy="1508125"/>
          </a:xfrm>
          <a:ln>
            <a:noFill/>
          </a:ln>
        </p:spPr>
        <p:txBody>
          <a:bodyPr>
            <a:normAutofit/>
          </a:bodyPr>
          <a:lstStyle/>
          <a:p>
            <a:r>
              <a:rPr lang="en-US" sz="1600" b="0" dirty="0"/>
              <a:t>Maury Rawlins Brown, LLC</a:t>
            </a:r>
            <a:endParaRPr lang="en-US" sz="1600" b="0" dirty="0">
              <a:solidFill>
                <a:schemeClr val="tx1"/>
              </a:solidFill>
            </a:endParaRPr>
          </a:p>
          <a:p>
            <a:r>
              <a:rPr lang="en-US" sz="1600" b="0" dirty="0"/>
              <a:t>Managing Partner</a:t>
            </a:r>
            <a:endParaRPr lang="en-US" sz="1600" b="0" dirty="0">
              <a:solidFill>
                <a:schemeClr val="tx1"/>
              </a:solidFill>
            </a:endParaRPr>
          </a:p>
          <a:p>
            <a:r>
              <a:rPr lang="en-US" sz="1600" b="0" dirty="0"/>
              <a:t>FL HIMSS HIT Days, Tallahassee, FL</a:t>
            </a:r>
            <a:endParaRPr lang="en-US" sz="1600" b="0" dirty="0">
              <a:solidFill>
                <a:schemeClr val="tx1"/>
              </a:solidFill>
            </a:endParaRPr>
          </a:p>
          <a:p>
            <a:r>
              <a:rPr lang="en-US" sz="1600" b="0" dirty="0">
                <a:solidFill>
                  <a:schemeClr val="tx1"/>
                </a:solidFill>
              </a:rPr>
              <a:t>April 24, 2019</a:t>
            </a:r>
          </a:p>
        </p:txBody>
      </p:sp>
    </p:spTree>
    <p:extLst>
      <p:ext uri="{BB962C8B-B14F-4D97-AF65-F5344CB8AC3E}">
        <p14:creationId xmlns:p14="http://schemas.microsoft.com/office/powerpoint/2010/main" val="321493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455C-1D4A-48F9-BDB0-E7338DD02C61}"/>
              </a:ext>
            </a:extLst>
          </p:cNvPr>
          <p:cNvSpPr>
            <a:spLocks noGrp="1"/>
          </p:cNvSpPr>
          <p:nvPr>
            <p:ph type="ctrTitle"/>
          </p:nvPr>
        </p:nvSpPr>
        <p:spPr/>
        <p:txBody>
          <a:bodyPr>
            <a:normAutofit fontScale="90000"/>
          </a:bodyPr>
          <a:lstStyle/>
          <a:p>
            <a:r>
              <a:rPr lang="en-US" dirty="0"/>
              <a:t>Examples of current Florida Law</a:t>
            </a:r>
          </a:p>
        </p:txBody>
      </p:sp>
      <p:sp>
        <p:nvSpPr>
          <p:cNvPr id="3" name="Subtitle 2">
            <a:extLst>
              <a:ext uri="{FF2B5EF4-FFF2-40B4-BE49-F238E27FC236}">
                <a16:creationId xmlns:a16="http://schemas.microsoft.com/office/drawing/2014/main" id="{CA601619-A493-476F-AA50-A610C1B5AA94}"/>
              </a:ext>
            </a:extLst>
          </p:cNvPr>
          <p:cNvSpPr>
            <a:spLocks noGrp="1"/>
          </p:cNvSpPr>
          <p:nvPr>
            <p:ph type="subTitle" idx="1"/>
          </p:nvPr>
        </p:nvSpPr>
        <p:spPr/>
        <p:txBody>
          <a:bodyPr/>
          <a:lstStyle/>
          <a:p>
            <a:pPr algn="ctr"/>
            <a:r>
              <a:rPr lang="en-US" dirty="0"/>
              <a:t>And the actual stories behind the process</a:t>
            </a:r>
          </a:p>
        </p:txBody>
      </p:sp>
    </p:spTree>
    <p:extLst>
      <p:ext uri="{BB962C8B-B14F-4D97-AF65-F5344CB8AC3E}">
        <p14:creationId xmlns:p14="http://schemas.microsoft.com/office/powerpoint/2010/main" val="350653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98323" y="748764"/>
            <a:ext cx="9144000" cy="5535561"/>
          </a:xfrm>
          <a:prstGeom prst="rect">
            <a:avLst/>
          </a:prstGeom>
        </p:spPr>
      </p:pic>
      <p:pic>
        <p:nvPicPr>
          <p:cNvPr id="4" name="Picture 3">
            <a:extLst>
              <a:ext uri="{FF2B5EF4-FFF2-40B4-BE49-F238E27FC236}">
                <a16:creationId xmlns:a16="http://schemas.microsoft.com/office/drawing/2014/main" id="{627B1FC9-22C6-4326-8F0B-B2CA2A1BDEB9}"/>
              </a:ext>
            </a:extLst>
          </p:cNvPr>
          <p:cNvPicPr>
            <a:picLocks noChangeAspect="1"/>
          </p:cNvPicPr>
          <p:nvPr/>
        </p:nvPicPr>
        <p:blipFill>
          <a:blip r:embed="rId3"/>
          <a:stretch>
            <a:fillRect/>
          </a:stretch>
        </p:blipFill>
        <p:spPr>
          <a:xfrm>
            <a:off x="1928527" y="748764"/>
            <a:ext cx="7117150" cy="5642203"/>
          </a:xfrm>
          <a:prstGeom prst="rect">
            <a:avLst/>
          </a:prstGeom>
        </p:spPr>
      </p:pic>
      <p:sp>
        <p:nvSpPr>
          <p:cNvPr id="5" name="Arrow: Up 4">
            <a:extLst>
              <a:ext uri="{FF2B5EF4-FFF2-40B4-BE49-F238E27FC236}">
                <a16:creationId xmlns:a16="http://schemas.microsoft.com/office/drawing/2014/main" id="{175B38D7-0E78-4E97-829C-E7589C6FCD8C}"/>
              </a:ext>
            </a:extLst>
          </p:cNvPr>
          <p:cNvSpPr/>
          <p:nvPr/>
        </p:nvSpPr>
        <p:spPr>
          <a:xfrm>
            <a:off x="492369" y="5591908"/>
            <a:ext cx="45719" cy="457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E6414ED-D113-4BD9-9B9F-99C30EABF3D9}"/>
              </a:ext>
            </a:extLst>
          </p:cNvPr>
          <p:cNvSpPr txBox="1"/>
          <p:nvPr/>
        </p:nvSpPr>
        <p:spPr>
          <a:xfrm>
            <a:off x="2672862" y="386862"/>
            <a:ext cx="5335243" cy="369332"/>
          </a:xfrm>
          <a:prstGeom prst="rect">
            <a:avLst/>
          </a:prstGeom>
          <a:noFill/>
        </p:spPr>
        <p:txBody>
          <a:bodyPr wrap="none" rtlCol="0">
            <a:spAutoFit/>
          </a:bodyPr>
          <a:lstStyle/>
          <a:p>
            <a:r>
              <a:rPr lang="en-US" dirty="0">
                <a:solidFill>
                  <a:srgbClr val="FF0000"/>
                </a:solidFill>
              </a:rPr>
              <a:t>HOW AN IDEA BECOMES A LAW BY THE PEOPLE </a:t>
            </a:r>
          </a:p>
        </p:txBody>
      </p:sp>
    </p:spTree>
    <p:extLst>
      <p:ext uri="{BB962C8B-B14F-4D97-AF65-F5344CB8AC3E}">
        <p14:creationId xmlns:p14="http://schemas.microsoft.com/office/powerpoint/2010/main" val="136675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0" y="678426"/>
            <a:ext cx="9144000" cy="5535561"/>
          </a:xfrm>
          <a:prstGeom prst="rect">
            <a:avLst/>
          </a:prstGeom>
        </p:spPr>
      </p:pic>
      <p:pic>
        <p:nvPicPr>
          <p:cNvPr id="4" name="Picture 3">
            <a:extLst>
              <a:ext uri="{FF2B5EF4-FFF2-40B4-BE49-F238E27FC236}">
                <a16:creationId xmlns:a16="http://schemas.microsoft.com/office/drawing/2014/main" id="{62EFA6FA-C8C5-4DEE-B578-C491AF7A92B3}"/>
              </a:ext>
            </a:extLst>
          </p:cNvPr>
          <p:cNvPicPr>
            <a:picLocks noChangeAspect="1"/>
          </p:cNvPicPr>
          <p:nvPr/>
        </p:nvPicPr>
        <p:blipFill>
          <a:blip r:embed="rId3"/>
          <a:stretch>
            <a:fillRect/>
          </a:stretch>
        </p:blipFill>
        <p:spPr>
          <a:xfrm>
            <a:off x="1800591" y="678426"/>
            <a:ext cx="4166455" cy="5620524"/>
          </a:xfrm>
          <a:prstGeom prst="rect">
            <a:avLst/>
          </a:prstGeom>
        </p:spPr>
      </p:pic>
      <p:sp>
        <p:nvSpPr>
          <p:cNvPr id="6" name="TextBox 5">
            <a:extLst>
              <a:ext uri="{FF2B5EF4-FFF2-40B4-BE49-F238E27FC236}">
                <a16:creationId xmlns:a16="http://schemas.microsoft.com/office/drawing/2014/main" id="{D8899DDD-D70F-4A92-BCE1-03C534C86F49}"/>
              </a:ext>
            </a:extLst>
          </p:cNvPr>
          <p:cNvSpPr txBox="1"/>
          <p:nvPr/>
        </p:nvSpPr>
        <p:spPr>
          <a:xfrm>
            <a:off x="1019200" y="224131"/>
            <a:ext cx="7105600" cy="369332"/>
          </a:xfrm>
          <a:prstGeom prst="rect">
            <a:avLst/>
          </a:prstGeom>
          <a:noFill/>
        </p:spPr>
        <p:txBody>
          <a:bodyPr wrap="none" rtlCol="0">
            <a:spAutoFit/>
          </a:bodyPr>
          <a:lstStyle/>
          <a:p>
            <a:r>
              <a:rPr lang="en-US" dirty="0">
                <a:solidFill>
                  <a:srgbClr val="FF0000"/>
                </a:solidFill>
              </a:rPr>
              <a:t>HOW AN IDEA BECOMES A LAW FROM THE EXECUTIVE BRANCH</a:t>
            </a:r>
          </a:p>
        </p:txBody>
      </p:sp>
      <p:pic>
        <p:nvPicPr>
          <p:cNvPr id="8" name="Picture 7">
            <a:extLst>
              <a:ext uri="{FF2B5EF4-FFF2-40B4-BE49-F238E27FC236}">
                <a16:creationId xmlns:a16="http://schemas.microsoft.com/office/drawing/2014/main" id="{EE3B4A3B-6920-44F4-8F84-F23F151FFA18}"/>
              </a:ext>
            </a:extLst>
          </p:cNvPr>
          <p:cNvPicPr>
            <a:picLocks noChangeAspect="1"/>
          </p:cNvPicPr>
          <p:nvPr/>
        </p:nvPicPr>
        <p:blipFill>
          <a:blip r:embed="rId4"/>
          <a:stretch>
            <a:fillRect/>
          </a:stretch>
        </p:blipFill>
        <p:spPr>
          <a:xfrm>
            <a:off x="5826369" y="678426"/>
            <a:ext cx="3317632" cy="5535561"/>
          </a:xfrm>
          <a:prstGeom prst="rect">
            <a:avLst/>
          </a:prstGeom>
        </p:spPr>
      </p:pic>
    </p:spTree>
    <p:extLst>
      <p:ext uri="{BB962C8B-B14F-4D97-AF65-F5344CB8AC3E}">
        <p14:creationId xmlns:p14="http://schemas.microsoft.com/office/powerpoint/2010/main" val="365391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0" y="678426"/>
            <a:ext cx="9144000" cy="5535561"/>
          </a:xfrm>
          <a:prstGeom prst="rect">
            <a:avLst/>
          </a:prstGeom>
        </p:spPr>
      </p:pic>
      <p:pic>
        <p:nvPicPr>
          <p:cNvPr id="4" name="Picture 3">
            <a:extLst>
              <a:ext uri="{FF2B5EF4-FFF2-40B4-BE49-F238E27FC236}">
                <a16:creationId xmlns:a16="http://schemas.microsoft.com/office/drawing/2014/main" id="{1A538E7A-3C7F-4E75-AA1A-CB02E00D6090}"/>
              </a:ext>
            </a:extLst>
          </p:cNvPr>
          <p:cNvPicPr>
            <a:picLocks noChangeAspect="1"/>
          </p:cNvPicPr>
          <p:nvPr/>
        </p:nvPicPr>
        <p:blipFill>
          <a:blip r:embed="rId3"/>
          <a:stretch>
            <a:fillRect/>
          </a:stretch>
        </p:blipFill>
        <p:spPr>
          <a:xfrm>
            <a:off x="1852246" y="678427"/>
            <a:ext cx="7115908" cy="5417574"/>
          </a:xfrm>
          <a:prstGeom prst="rect">
            <a:avLst/>
          </a:prstGeom>
        </p:spPr>
      </p:pic>
      <p:sp>
        <p:nvSpPr>
          <p:cNvPr id="5" name="TextBox 4">
            <a:extLst>
              <a:ext uri="{FF2B5EF4-FFF2-40B4-BE49-F238E27FC236}">
                <a16:creationId xmlns:a16="http://schemas.microsoft.com/office/drawing/2014/main" id="{C76431A3-FD8C-4675-89E1-834193786102}"/>
              </a:ext>
            </a:extLst>
          </p:cNvPr>
          <p:cNvSpPr txBox="1"/>
          <p:nvPr/>
        </p:nvSpPr>
        <p:spPr>
          <a:xfrm>
            <a:off x="2121877" y="274681"/>
            <a:ext cx="5941435" cy="369332"/>
          </a:xfrm>
          <a:prstGeom prst="rect">
            <a:avLst/>
          </a:prstGeom>
          <a:noFill/>
        </p:spPr>
        <p:txBody>
          <a:bodyPr wrap="none" rtlCol="0">
            <a:spAutoFit/>
          </a:bodyPr>
          <a:lstStyle/>
          <a:p>
            <a:r>
              <a:rPr lang="en-US" dirty="0">
                <a:solidFill>
                  <a:srgbClr val="FF0000"/>
                </a:solidFill>
              </a:rPr>
              <a:t>HOW AN IDEA BECOMES A LAW BY A REPRESENATIVE </a:t>
            </a:r>
          </a:p>
        </p:txBody>
      </p:sp>
    </p:spTree>
    <p:extLst>
      <p:ext uri="{BB962C8B-B14F-4D97-AF65-F5344CB8AC3E}">
        <p14:creationId xmlns:p14="http://schemas.microsoft.com/office/powerpoint/2010/main" val="252472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0" y="678426"/>
            <a:ext cx="9144000" cy="5535561"/>
          </a:xfrm>
          <a:prstGeom prst="rect">
            <a:avLst/>
          </a:prstGeom>
        </p:spPr>
      </p:pic>
      <p:pic>
        <p:nvPicPr>
          <p:cNvPr id="4" name="Picture 3">
            <a:extLst>
              <a:ext uri="{FF2B5EF4-FFF2-40B4-BE49-F238E27FC236}">
                <a16:creationId xmlns:a16="http://schemas.microsoft.com/office/drawing/2014/main" id="{906BE3D8-BF11-4F06-85C3-07C7B8D60CD7}"/>
              </a:ext>
            </a:extLst>
          </p:cNvPr>
          <p:cNvPicPr>
            <a:picLocks noChangeAspect="1"/>
          </p:cNvPicPr>
          <p:nvPr/>
        </p:nvPicPr>
        <p:blipFill>
          <a:blip r:embed="rId3"/>
          <a:stretch>
            <a:fillRect/>
          </a:stretch>
        </p:blipFill>
        <p:spPr>
          <a:xfrm>
            <a:off x="1702044" y="678426"/>
            <a:ext cx="7334250" cy="5535561"/>
          </a:xfrm>
          <a:prstGeom prst="rect">
            <a:avLst/>
          </a:prstGeom>
        </p:spPr>
      </p:pic>
      <p:sp>
        <p:nvSpPr>
          <p:cNvPr id="5" name="TextBox 4">
            <a:extLst>
              <a:ext uri="{FF2B5EF4-FFF2-40B4-BE49-F238E27FC236}">
                <a16:creationId xmlns:a16="http://schemas.microsoft.com/office/drawing/2014/main" id="{FD695844-3E60-4443-B71B-734836FA99D0}"/>
              </a:ext>
            </a:extLst>
          </p:cNvPr>
          <p:cNvSpPr txBox="1"/>
          <p:nvPr/>
        </p:nvSpPr>
        <p:spPr>
          <a:xfrm>
            <a:off x="1594338" y="355986"/>
            <a:ext cx="6398290" cy="369332"/>
          </a:xfrm>
          <a:prstGeom prst="rect">
            <a:avLst/>
          </a:prstGeom>
          <a:noFill/>
        </p:spPr>
        <p:txBody>
          <a:bodyPr wrap="none" rtlCol="0">
            <a:spAutoFit/>
          </a:bodyPr>
          <a:lstStyle/>
          <a:p>
            <a:r>
              <a:rPr lang="en-US" dirty="0">
                <a:solidFill>
                  <a:srgbClr val="FF0000"/>
                </a:solidFill>
              </a:rPr>
              <a:t>HOW AN IDEA BECOMES A LAW FROM A REPRESNTATIVE </a:t>
            </a:r>
          </a:p>
        </p:txBody>
      </p:sp>
    </p:spTree>
    <p:extLst>
      <p:ext uri="{BB962C8B-B14F-4D97-AF65-F5344CB8AC3E}">
        <p14:creationId xmlns:p14="http://schemas.microsoft.com/office/powerpoint/2010/main" val="304272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0" y="678426"/>
            <a:ext cx="9144000" cy="5535561"/>
          </a:xfrm>
          <a:prstGeom prst="rect">
            <a:avLst/>
          </a:prstGeom>
        </p:spPr>
      </p:pic>
    </p:spTree>
    <p:extLst>
      <p:ext uri="{BB962C8B-B14F-4D97-AF65-F5344CB8AC3E}">
        <p14:creationId xmlns:p14="http://schemas.microsoft.com/office/powerpoint/2010/main" val="238465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455C-1D4A-48F9-BDB0-E7338DD02C61}"/>
              </a:ext>
            </a:extLst>
          </p:cNvPr>
          <p:cNvSpPr>
            <a:spLocks noGrp="1"/>
          </p:cNvSpPr>
          <p:nvPr>
            <p:ph type="ctrTitle"/>
          </p:nvPr>
        </p:nvSpPr>
        <p:spPr/>
        <p:txBody>
          <a:bodyPr>
            <a:normAutofit fontScale="90000"/>
          </a:bodyPr>
          <a:lstStyle/>
          <a:p>
            <a:r>
              <a:rPr lang="en-US" dirty="0"/>
              <a:t>Florida Healthcare Update: </a:t>
            </a:r>
            <a:br>
              <a:rPr lang="en-US" dirty="0"/>
            </a:br>
            <a:r>
              <a:rPr lang="en-US" dirty="0"/>
              <a:t>What’s been happening on</a:t>
            </a:r>
            <a:br>
              <a:rPr lang="en-US" dirty="0"/>
            </a:br>
            <a:r>
              <a:rPr lang="en-US" dirty="0"/>
              <a:t> “The Hill”</a:t>
            </a:r>
            <a:br>
              <a:rPr lang="en-US" dirty="0"/>
            </a:br>
            <a:endParaRPr lang="en-US" dirty="0"/>
          </a:p>
        </p:txBody>
      </p:sp>
      <p:sp>
        <p:nvSpPr>
          <p:cNvPr id="3" name="Subtitle 2">
            <a:extLst>
              <a:ext uri="{FF2B5EF4-FFF2-40B4-BE49-F238E27FC236}">
                <a16:creationId xmlns:a16="http://schemas.microsoft.com/office/drawing/2014/main" id="{CA601619-A493-476F-AA50-A610C1B5AA94}"/>
              </a:ext>
            </a:extLst>
          </p:cNvPr>
          <p:cNvSpPr>
            <a:spLocks noGrp="1"/>
          </p:cNvSpPr>
          <p:nvPr>
            <p:ph type="subTitle" idx="1"/>
          </p:nvPr>
        </p:nvSpPr>
        <p:spPr/>
        <p:txBody>
          <a:bodyPr/>
          <a:lstStyle/>
          <a:p>
            <a:pPr algn="ctr"/>
            <a:endParaRPr lang="en-US" dirty="0"/>
          </a:p>
        </p:txBody>
      </p:sp>
    </p:spTree>
    <p:extLst>
      <p:ext uri="{BB962C8B-B14F-4D97-AF65-F5344CB8AC3E}">
        <p14:creationId xmlns:p14="http://schemas.microsoft.com/office/powerpoint/2010/main" val="92571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759B-C986-48E3-B4B3-FBEE3969A47A}"/>
              </a:ext>
            </a:extLst>
          </p:cNvPr>
          <p:cNvSpPr>
            <a:spLocks noGrp="1"/>
          </p:cNvSpPr>
          <p:nvPr>
            <p:ph type="title"/>
          </p:nvPr>
        </p:nvSpPr>
        <p:spPr>
          <a:xfrm>
            <a:off x="731212" y="4343401"/>
            <a:ext cx="7993688" cy="675024"/>
          </a:xfrm>
        </p:spPr>
        <p:txBody>
          <a:bodyPr/>
          <a:lstStyle/>
          <a:p>
            <a:r>
              <a:rPr lang="en-US" dirty="0"/>
              <a:t>Governor DeSantis and Lt. Governor Nunez</a:t>
            </a:r>
          </a:p>
        </p:txBody>
      </p:sp>
      <p:pic>
        <p:nvPicPr>
          <p:cNvPr id="6" name="Picture Placeholder 5">
            <a:extLst>
              <a:ext uri="{FF2B5EF4-FFF2-40B4-BE49-F238E27FC236}">
                <a16:creationId xmlns:a16="http://schemas.microsoft.com/office/drawing/2014/main" id="{77405902-1AB6-4E8E-A927-9D0A8FBE4CD1}"/>
              </a:ext>
            </a:extLst>
          </p:cNvPr>
          <p:cNvPicPr>
            <a:picLocks noGrp="1" noChangeAspect="1"/>
          </p:cNvPicPr>
          <p:nvPr>
            <p:ph type="pic" idx="1"/>
          </p:nvPr>
        </p:nvPicPr>
        <p:blipFill>
          <a:blip r:embed="rId2"/>
          <a:srcRect t="13115" b="13115"/>
          <a:stretch>
            <a:fillRect/>
          </a:stretch>
        </p:blipFill>
        <p:spPr>
          <a:xfrm>
            <a:off x="30480" y="1"/>
            <a:ext cx="9144000" cy="4517231"/>
          </a:xfrm>
        </p:spPr>
      </p:pic>
      <p:sp>
        <p:nvSpPr>
          <p:cNvPr id="4" name="Text Placeholder 3">
            <a:extLst>
              <a:ext uri="{FF2B5EF4-FFF2-40B4-BE49-F238E27FC236}">
                <a16:creationId xmlns:a16="http://schemas.microsoft.com/office/drawing/2014/main" id="{C380A5FB-ACD6-4FDE-8B4A-27DA90FE3E82}"/>
              </a:ext>
            </a:extLst>
          </p:cNvPr>
          <p:cNvSpPr>
            <a:spLocks noGrp="1"/>
          </p:cNvSpPr>
          <p:nvPr>
            <p:ph type="body" sz="half" idx="2"/>
          </p:nvPr>
        </p:nvSpPr>
        <p:spPr/>
        <p:txBody>
          <a:bodyPr/>
          <a:lstStyle/>
          <a:p>
            <a:r>
              <a:rPr lang="en-US" sz="1800" dirty="0"/>
              <a:t>A Bold Vision for a Brighter Future </a:t>
            </a:r>
          </a:p>
        </p:txBody>
      </p:sp>
    </p:spTree>
    <p:extLst>
      <p:ext uri="{BB962C8B-B14F-4D97-AF65-F5344CB8AC3E}">
        <p14:creationId xmlns:p14="http://schemas.microsoft.com/office/powerpoint/2010/main" val="379212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288F-AAAA-4740-A048-4393B1D70412}"/>
              </a:ext>
            </a:extLst>
          </p:cNvPr>
          <p:cNvSpPr>
            <a:spLocks noGrp="1"/>
          </p:cNvSpPr>
          <p:nvPr>
            <p:ph type="title"/>
          </p:nvPr>
        </p:nvSpPr>
        <p:spPr>
          <a:xfrm>
            <a:off x="39384" y="4527493"/>
            <a:ext cx="7993688" cy="490931"/>
          </a:xfrm>
        </p:spPr>
        <p:txBody>
          <a:bodyPr/>
          <a:lstStyle/>
          <a:p>
            <a:r>
              <a:rPr lang="en-US" dirty="0"/>
              <a:t>AHCA SECRETARY MARY MAYHEW</a:t>
            </a:r>
          </a:p>
        </p:txBody>
      </p:sp>
      <p:pic>
        <p:nvPicPr>
          <p:cNvPr id="10" name="Picture Placeholder 9">
            <a:extLst>
              <a:ext uri="{FF2B5EF4-FFF2-40B4-BE49-F238E27FC236}">
                <a16:creationId xmlns:a16="http://schemas.microsoft.com/office/drawing/2014/main" id="{5D2B101B-5B2D-4F98-9066-924603C0FC69}"/>
              </a:ext>
            </a:extLst>
          </p:cNvPr>
          <p:cNvPicPr>
            <a:picLocks noGrp="1" noChangeAspect="1"/>
          </p:cNvPicPr>
          <p:nvPr>
            <p:ph type="pic" idx="1"/>
          </p:nvPr>
        </p:nvPicPr>
        <p:blipFill>
          <a:blip r:embed="rId2"/>
          <a:srcRect t="5884" b="5884"/>
          <a:stretch>
            <a:fillRect/>
          </a:stretch>
        </p:blipFill>
        <p:spPr>
          <a:xfrm>
            <a:off x="0" y="0"/>
            <a:ext cx="5204460" cy="4518025"/>
          </a:xfrm>
        </p:spPr>
      </p:pic>
      <p:pic>
        <p:nvPicPr>
          <p:cNvPr id="12" name="Picture 11">
            <a:extLst>
              <a:ext uri="{FF2B5EF4-FFF2-40B4-BE49-F238E27FC236}">
                <a16:creationId xmlns:a16="http://schemas.microsoft.com/office/drawing/2014/main" id="{55037113-37B7-47B8-9DAC-F81D161AA685}"/>
              </a:ext>
            </a:extLst>
          </p:cNvPr>
          <p:cNvPicPr>
            <a:picLocks noChangeAspect="1"/>
          </p:cNvPicPr>
          <p:nvPr/>
        </p:nvPicPr>
        <p:blipFill>
          <a:blip r:embed="rId3"/>
          <a:stretch>
            <a:fillRect/>
          </a:stretch>
        </p:blipFill>
        <p:spPr>
          <a:xfrm>
            <a:off x="24452" y="0"/>
            <a:ext cx="2577778" cy="3784127"/>
          </a:xfrm>
          <a:prstGeom prst="rect">
            <a:avLst/>
          </a:prstGeom>
        </p:spPr>
      </p:pic>
      <p:sp>
        <p:nvSpPr>
          <p:cNvPr id="14" name="TextBox 13">
            <a:extLst>
              <a:ext uri="{FF2B5EF4-FFF2-40B4-BE49-F238E27FC236}">
                <a16:creationId xmlns:a16="http://schemas.microsoft.com/office/drawing/2014/main" id="{FF2300C2-0012-46E7-996D-26FE83BF8791}"/>
              </a:ext>
            </a:extLst>
          </p:cNvPr>
          <p:cNvSpPr txBox="1"/>
          <p:nvPr/>
        </p:nvSpPr>
        <p:spPr>
          <a:xfrm>
            <a:off x="5295900" y="693420"/>
            <a:ext cx="92695001" cy="4185761"/>
          </a:xfrm>
          <a:prstGeom prst="rect">
            <a:avLst/>
          </a:prstGeom>
          <a:noFill/>
        </p:spPr>
        <p:txBody>
          <a:bodyPr wrap="square" rtlCol="0">
            <a:spAutoFit/>
          </a:bodyPr>
          <a:lstStyle/>
          <a:p>
            <a:pPr fontAlgn="base"/>
            <a:r>
              <a:rPr lang="en-US" sz="1400" dirty="0"/>
              <a:t>Mayhew currently serves as the Secretary for </a:t>
            </a:r>
          </a:p>
          <a:p>
            <a:pPr fontAlgn="base"/>
            <a:r>
              <a:rPr lang="en-US" sz="1400" dirty="0"/>
              <a:t>the AHCA, appointed by Governor Ron DeSantis</a:t>
            </a:r>
          </a:p>
          <a:p>
            <a:pPr fontAlgn="base"/>
            <a:r>
              <a:rPr lang="en-US" sz="1400" dirty="0"/>
              <a:t>in January 2019. Most recently, Mayhew </a:t>
            </a:r>
          </a:p>
          <a:p>
            <a:pPr fontAlgn="base"/>
            <a:r>
              <a:rPr lang="en-US" sz="1400" dirty="0"/>
              <a:t>served as the deputy administrator and director</a:t>
            </a:r>
          </a:p>
          <a:p>
            <a:pPr fontAlgn="base"/>
            <a:r>
              <a:rPr lang="en-US" sz="1400" dirty="0"/>
              <a:t>of Medicaid and the Children’s Health Insurance</a:t>
            </a:r>
          </a:p>
          <a:p>
            <a:pPr fontAlgn="base"/>
            <a:r>
              <a:rPr lang="en-US" sz="1400" dirty="0"/>
              <a:t>Program for the Centers for Medicare and </a:t>
            </a:r>
          </a:p>
          <a:p>
            <a:pPr fontAlgn="base"/>
            <a:r>
              <a:rPr lang="en-US" sz="1400" dirty="0"/>
              <a:t>Medicaid Services. Previously Mayhew was</a:t>
            </a:r>
          </a:p>
          <a:p>
            <a:pPr fontAlgn="base"/>
            <a:r>
              <a:rPr lang="en-US" sz="1400" dirty="0"/>
              <a:t>appointed by Governor Paul R. LePage in 2011 </a:t>
            </a:r>
          </a:p>
          <a:p>
            <a:pPr fontAlgn="base"/>
            <a:r>
              <a:rPr lang="en-US" sz="1400" dirty="0"/>
              <a:t>to be the Commissioner of the Department of</a:t>
            </a:r>
          </a:p>
          <a:p>
            <a:pPr fontAlgn="base"/>
            <a:r>
              <a:rPr lang="en-US" sz="1400" dirty="0"/>
              <a:t>Health and Human Services, </a:t>
            </a:r>
          </a:p>
          <a:p>
            <a:pPr fontAlgn="base"/>
            <a:r>
              <a:rPr lang="en-US" sz="1400" dirty="0"/>
              <a:t>Mayhew served more than six years at the helm</a:t>
            </a:r>
          </a:p>
          <a:p>
            <a:pPr fontAlgn="base"/>
            <a:r>
              <a:rPr lang="en-US" sz="1400" dirty="0"/>
              <a:t>of Maine’s largest state agency. </a:t>
            </a:r>
          </a:p>
          <a:p>
            <a:pPr fontAlgn="base"/>
            <a:r>
              <a:rPr lang="en-US" sz="1400" dirty="0"/>
              <a:t>She managed many of the state’s most vital</a:t>
            </a:r>
          </a:p>
          <a:p>
            <a:pPr fontAlgn="base"/>
            <a:r>
              <a:rPr lang="en-US" sz="1400" dirty="0"/>
              <a:t>programs, including </a:t>
            </a:r>
            <a:r>
              <a:rPr lang="en-US" sz="1400" dirty="0" err="1"/>
              <a:t>MaineCare</a:t>
            </a:r>
            <a:r>
              <a:rPr lang="en-US" sz="1400" dirty="0"/>
              <a:t> (Maine’s </a:t>
            </a:r>
          </a:p>
          <a:p>
            <a:pPr fontAlgn="base"/>
            <a:r>
              <a:rPr lang="en-US" sz="1400" dirty="0"/>
              <a:t>Medicaid program), Aging and Disability Services</a:t>
            </a:r>
          </a:p>
          <a:p>
            <a:pPr fontAlgn="base"/>
            <a:r>
              <a:rPr lang="en-US" sz="1400" dirty="0"/>
              <a:t>Child Welfare, Adult Protective Services</a:t>
            </a:r>
          </a:p>
          <a:p>
            <a:pPr fontAlgn="base"/>
            <a:r>
              <a:rPr lang="en-US" sz="1400" dirty="0"/>
              <a:t>Substance Abuse and Mental Health Services, </a:t>
            </a:r>
          </a:p>
          <a:p>
            <a:pPr fontAlgn="base"/>
            <a:r>
              <a:rPr lang="en-US" sz="1400" dirty="0"/>
              <a:t>Food Stamps (SNAP), TANF, child support</a:t>
            </a:r>
          </a:p>
          <a:p>
            <a:pPr fontAlgn="base"/>
            <a:r>
              <a:rPr lang="en-US" sz="1400" dirty="0"/>
              <a:t>enforcement, agency licensure and public health.</a:t>
            </a:r>
          </a:p>
        </p:txBody>
      </p:sp>
    </p:spTree>
    <p:extLst>
      <p:ext uri="{BB962C8B-B14F-4D97-AF65-F5344CB8AC3E}">
        <p14:creationId xmlns:p14="http://schemas.microsoft.com/office/powerpoint/2010/main" val="2078943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7C9BC-2FB1-43F1-AF2F-FE44A14B4758}"/>
              </a:ext>
            </a:extLst>
          </p:cNvPr>
          <p:cNvPicPr>
            <a:picLocks noChangeAspect="1"/>
          </p:cNvPicPr>
          <p:nvPr/>
        </p:nvPicPr>
        <p:blipFill>
          <a:blip r:embed="rId2"/>
          <a:stretch>
            <a:fillRect/>
          </a:stretch>
        </p:blipFill>
        <p:spPr>
          <a:xfrm>
            <a:off x="0" y="439102"/>
            <a:ext cx="3939540" cy="5504498"/>
          </a:xfrm>
          <a:prstGeom prst="rect">
            <a:avLst/>
          </a:prstGeom>
        </p:spPr>
      </p:pic>
      <p:sp>
        <p:nvSpPr>
          <p:cNvPr id="4" name="TextBox 3">
            <a:extLst>
              <a:ext uri="{FF2B5EF4-FFF2-40B4-BE49-F238E27FC236}">
                <a16:creationId xmlns:a16="http://schemas.microsoft.com/office/drawing/2014/main" id="{AAF947FB-4010-491A-BDE5-6ED67F081FF2}"/>
              </a:ext>
            </a:extLst>
          </p:cNvPr>
          <p:cNvSpPr txBox="1"/>
          <p:nvPr/>
        </p:nvSpPr>
        <p:spPr>
          <a:xfrm>
            <a:off x="4000500" y="661630"/>
            <a:ext cx="4705840" cy="5262979"/>
          </a:xfrm>
          <a:prstGeom prst="rect">
            <a:avLst/>
          </a:prstGeom>
          <a:noFill/>
        </p:spPr>
        <p:txBody>
          <a:bodyPr wrap="none" rtlCol="0">
            <a:spAutoFit/>
          </a:bodyPr>
          <a:lstStyle/>
          <a:p>
            <a:r>
              <a:rPr lang="en-US" sz="1600" dirty="0"/>
              <a:t>For nearly 20 years, Secretary Chad </a:t>
            </a:r>
            <a:r>
              <a:rPr lang="en-US" sz="1600" dirty="0" err="1"/>
              <a:t>Poppell</a:t>
            </a:r>
            <a:r>
              <a:rPr lang="en-US" sz="1600" dirty="0"/>
              <a:t> has</a:t>
            </a:r>
          </a:p>
          <a:p>
            <a:r>
              <a:rPr lang="en-US" sz="1600" dirty="0"/>
              <a:t>dedicated his time to serving Florida and local </a:t>
            </a:r>
          </a:p>
          <a:p>
            <a:r>
              <a:rPr lang="en-US" sz="1600" dirty="0"/>
              <a:t>government. He is dedicated to ensuring that </a:t>
            </a:r>
          </a:p>
          <a:p>
            <a:r>
              <a:rPr lang="en-US" sz="1600" dirty="0"/>
              <a:t>families have the highest quality of services </a:t>
            </a:r>
          </a:p>
          <a:p>
            <a:r>
              <a:rPr lang="en-US" sz="1600" dirty="0"/>
              <a:t>available in their times of need and that they are </a:t>
            </a:r>
          </a:p>
          <a:p>
            <a:r>
              <a:rPr lang="en-US" sz="1600" dirty="0"/>
              <a:t>delivered at the best value to Florida’s taxpayers.</a:t>
            </a:r>
          </a:p>
          <a:p>
            <a:r>
              <a:rPr lang="en-US" sz="1600" dirty="0"/>
              <a:t>Secretary </a:t>
            </a:r>
            <a:r>
              <a:rPr lang="en-US" sz="1600" dirty="0" err="1"/>
              <a:t>Poppell</a:t>
            </a:r>
            <a:r>
              <a:rPr lang="en-US" sz="1600" dirty="0"/>
              <a:t> has extensive experience in </a:t>
            </a:r>
          </a:p>
          <a:p>
            <a:r>
              <a:rPr lang="en-US" sz="1600" dirty="0"/>
              <a:t>leading large government programs, including </a:t>
            </a:r>
          </a:p>
          <a:p>
            <a:r>
              <a:rPr lang="en-US" sz="1600" dirty="0"/>
              <a:t>systems of care delivered through third parties. </a:t>
            </a:r>
          </a:p>
          <a:p>
            <a:r>
              <a:rPr lang="en-US" sz="1600" dirty="0"/>
              <a:t>He is dedicated to innovation, making sure the </a:t>
            </a:r>
          </a:p>
          <a:p>
            <a:r>
              <a:rPr lang="en-US" sz="1600" dirty="0"/>
              <a:t>department’s service delivery systems are </a:t>
            </a:r>
          </a:p>
          <a:p>
            <a:r>
              <a:rPr lang="en-US" sz="1600" dirty="0"/>
              <a:t>appropriately resourced, and to making meaningful </a:t>
            </a:r>
          </a:p>
          <a:p>
            <a:r>
              <a:rPr lang="en-US" sz="1600" dirty="0"/>
              <a:t>change that will enhance the lives of Florida’s </a:t>
            </a:r>
          </a:p>
          <a:p>
            <a:r>
              <a:rPr lang="en-US" sz="1600" dirty="0"/>
              <a:t>children and families. Secretary </a:t>
            </a:r>
            <a:r>
              <a:rPr lang="en-US" sz="1600" dirty="0" err="1"/>
              <a:t>Poppell</a:t>
            </a:r>
            <a:r>
              <a:rPr lang="en-US" sz="1600" dirty="0"/>
              <a:t> came to </a:t>
            </a:r>
          </a:p>
          <a:p>
            <a:r>
              <a:rPr lang="en-US" sz="1600" dirty="0"/>
              <a:t>Tallahassee from Jacksonville in 2013 to serve as </a:t>
            </a:r>
          </a:p>
          <a:p>
            <a:r>
              <a:rPr lang="en-US" sz="1600" dirty="0"/>
              <a:t>the Chief of Staff for the Department of Economic </a:t>
            </a:r>
          </a:p>
          <a:p>
            <a:r>
              <a:rPr lang="en-US" sz="1600" dirty="0"/>
              <a:t>Opportunity and then as the Secretary of the</a:t>
            </a:r>
          </a:p>
          <a:p>
            <a:r>
              <a:rPr lang="en-US" sz="1600" dirty="0"/>
              <a:t>Department of Management Services.</a:t>
            </a:r>
          </a:p>
          <a:p>
            <a:r>
              <a:rPr lang="en-US" sz="1600" dirty="0"/>
              <a:t>Following a brief time in the private sector, the </a:t>
            </a:r>
          </a:p>
          <a:p>
            <a:r>
              <a:rPr lang="en-US" sz="1600" dirty="0"/>
              <a:t>Governor charged him to review the department’s</a:t>
            </a:r>
          </a:p>
          <a:p>
            <a:r>
              <a:rPr lang="en-US" sz="1600" dirty="0"/>
              <a:t>program with fresh eyes and a new perspective.</a:t>
            </a:r>
          </a:p>
        </p:txBody>
      </p:sp>
      <p:sp>
        <p:nvSpPr>
          <p:cNvPr id="5" name="TextBox 4">
            <a:extLst>
              <a:ext uri="{FF2B5EF4-FFF2-40B4-BE49-F238E27FC236}">
                <a16:creationId xmlns:a16="http://schemas.microsoft.com/office/drawing/2014/main" id="{6D7652DB-49B3-41F1-A040-839EAE00A680}"/>
              </a:ext>
            </a:extLst>
          </p:cNvPr>
          <p:cNvSpPr txBox="1"/>
          <p:nvPr/>
        </p:nvSpPr>
        <p:spPr>
          <a:xfrm>
            <a:off x="36754" y="5949434"/>
            <a:ext cx="6316666" cy="369332"/>
          </a:xfrm>
          <a:prstGeom prst="rect">
            <a:avLst/>
          </a:prstGeom>
          <a:noFill/>
        </p:spPr>
        <p:txBody>
          <a:bodyPr wrap="none" rtlCol="0">
            <a:spAutoFit/>
          </a:bodyPr>
          <a:lstStyle/>
          <a:p>
            <a:r>
              <a:rPr lang="en-US" b="1" dirty="0">
                <a:solidFill>
                  <a:srgbClr val="217AA0"/>
                </a:solidFill>
              </a:rPr>
              <a:t>Secretary Chad </a:t>
            </a:r>
            <a:r>
              <a:rPr lang="en-US" b="1" dirty="0" err="1">
                <a:solidFill>
                  <a:srgbClr val="217AA0"/>
                </a:solidFill>
              </a:rPr>
              <a:t>Poppell</a:t>
            </a:r>
            <a:r>
              <a:rPr lang="en-US" b="1" dirty="0">
                <a:solidFill>
                  <a:srgbClr val="217AA0"/>
                </a:solidFill>
              </a:rPr>
              <a:t>, Department of Children and Families </a:t>
            </a:r>
          </a:p>
        </p:txBody>
      </p:sp>
    </p:spTree>
    <p:extLst>
      <p:ext uri="{BB962C8B-B14F-4D97-AF65-F5344CB8AC3E}">
        <p14:creationId xmlns:p14="http://schemas.microsoft.com/office/powerpoint/2010/main" val="166984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802786"/>
            <a:ext cx="8290332" cy="804333"/>
          </a:xfrm>
        </p:spPr>
        <p:txBody>
          <a:bodyPr>
            <a:normAutofit/>
          </a:bodyPr>
          <a:lstStyle/>
          <a:p>
            <a:pPr algn="ctr"/>
            <a:r>
              <a:rPr lang="en-US" sz="3600" dirty="0"/>
              <a:t>Presentation Objectives</a:t>
            </a:r>
          </a:p>
        </p:txBody>
      </p:sp>
      <p:sp>
        <p:nvSpPr>
          <p:cNvPr id="6" name="Content Placeholder 4"/>
          <p:cNvSpPr>
            <a:spLocks noGrp="1"/>
          </p:cNvSpPr>
          <p:nvPr>
            <p:ph idx="1"/>
          </p:nvPr>
        </p:nvSpPr>
        <p:spPr/>
        <p:txBody>
          <a:bodyPr>
            <a:noAutofit/>
          </a:bodyPr>
          <a:lstStyle/>
          <a:p>
            <a:pPr lvl="1">
              <a:buFont typeface="Arial" panose="020B0604020202020204" pitchFamily="34" charset="0"/>
              <a:buChar char="•"/>
            </a:pPr>
            <a:r>
              <a:rPr lang="en-US" sz="2800" dirty="0">
                <a:solidFill>
                  <a:schemeClr val="tx1"/>
                </a:solidFill>
              </a:rPr>
              <a:t>Introductions Maury Rawlins Brown, LLC</a:t>
            </a:r>
          </a:p>
          <a:p>
            <a:pPr lvl="1">
              <a:buFont typeface="Arial" panose="020B0604020202020204" pitchFamily="34" charset="0"/>
              <a:buChar char="•"/>
            </a:pPr>
            <a:r>
              <a:rPr lang="en-US" sz="2800" dirty="0"/>
              <a:t>How a Bill Becomes a Law</a:t>
            </a:r>
          </a:p>
          <a:p>
            <a:pPr lvl="1">
              <a:buFont typeface="Arial" panose="020B0604020202020204" pitchFamily="34" charset="0"/>
              <a:buChar char="•"/>
            </a:pPr>
            <a:r>
              <a:rPr lang="en-US" sz="2800" dirty="0"/>
              <a:t>Florida Healthcare Update: What’s been happening on “The Hill”</a:t>
            </a:r>
          </a:p>
          <a:p>
            <a:pPr lvl="1">
              <a:buFont typeface="Arial" panose="020B0604020202020204" pitchFamily="34" charset="0"/>
              <a:buChar char="•"/>
            </a:pPr>
            <a:r>
              <a:rPr lang="en-US" sz="2800" dirty="0"/>
              <a:t>Florida Telemedicine &amp; Interoperability Bills </a:t>
            </a:r>
          </a:p>
          <a:p>
            <a:endParaRPr lang="en-US" sz="2400" dirty="0">
              <a:solidFill>
                <a:schemeClr val="tx1"/>
              </a:solidFill>
            </a:endParaRPr>
          </a:p>
        </p:txBody>
      </p:sp>
    </p:spTree>
    <p:extLst>
      <p:ext uri="{BB962C8B-B14F-4D97-AF65-F5344CB8AC3E}">
        <p14:creationId xmlns:p14="http://schemas.microsoft.com/office/powerpoint/2010/main" val="319612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91AF9-9377-4260-A385-77035FA1B450}"/>
              </a:ext>
            </a:extLst>
          </p:cNvPr>
          <p:cNvPicPr>
            <a:picLocks noChangeAspect="1"/>
          </p:cNvPicPr>
          <p:nvPr/>
        </p:nvPicPr>
        <p:blipFill>
          <a:blip r:embed="rId2"/>
          <a:stretch>
            <a:fillRect/>
          </a:stretch>
        </p:blipFill>
        <p:spPr>
          <a:xfrm>
            <a:off x="4625340" y="655320"/>
            <a:ext cx="4518660" cy="5052060"/>
          </a:xfrm>
          <a:prstGeom prst="rect">
            <a:avLst/>
          </a:prstGeom>
        </p:spPr>
      </p:pic>
      <p:sp>
        <p:nvSpPr>
          <p:cNvPr id="4" name="TextBox 3">
            <a:extLst>
              <a:ext uri="{FF2B5EF4-FFF2-40B4-BE49-F238E27FC236}">
                <a16:creationId xmlns:a16="http://schemas.microsoft.com/office/drawing/2014/main" id="{E3CF59B2-CCC5-4E00-A8F8-60EF9ACE423E}"/>
              </a:ext>
            </a:extLst>
          </p:cNvPr>
          <p:cNvSpPr txBox="1"/>
          <p:nvPr/>
        </p:nvSpPr>
        <p:spPr>
          <a:xfrm>
            <a:off x="5509260" y="5935980"/>
            <a:ext cx="3497580" cy="369332"/>
          </a:xfrm>
          <a:prstGeom prst="rect">
            <a:avLst/>
          </a:prstGeom>
          <a:noFill/>
        </p:spPr>
        <p:txBody>
          <a:bodyPr wrap="square" rtlCol="0">
            <a:spAutoFit/>
          </a:bodyPr>
          <a:lstStyle/>
          <a:p>
            <a:r>
              <a:rPr lang="en-US" b="1" dirty="0">
                <a:solidFill>
                  <a:srgbClr val="217AA0"/>
                </a:solidFill>
              </a:rPr>
              <a:t>Scott </a:t>
            </a:r>
            <a:r>
              <a:rPr lang="en-US" b="1" dirty="0" err="1">
                <a:solidFill>
                  <a:srgbClr val="217AA0"/>
                </a:solidFill>
              </a:rPr>
              <a:t>Rivkees</a:t>
            </a:r>
            <a:r>
              <a:rPr lang="en-US" b="1" dirty="0">
                <a:solidFill>
                  <a:srgbClr val="217AA0"/>
                </a:solidFill>
              </a:rPr>
              <a:t>, Surgeon General </a:t>
            </a:r>
          </a:p>
        </p:txBody>
      </p:sp>
      <p:sp>
        <p:nvSpPr>
          <p:cNvPr id="5" name="TextBox 4">
            <a:extLst>
              <a:ext uri="{FF2B5EF4-FFF2-40B4-BE49-F238E27FC236}">
                <a16:creationId xmlns:a16="http://schemas.microsoft.com/office/drawing/2014/main" id="{24F44F25-2401-448C-A935-408890DEBA49}"/>
              </a:ext>
            </a:extLst>
          </p:cNvPr>
          <p:cNvSpPr txBox="1"/>
          <p:nvPr/>
        </p:nvSpPr>
        <p:spPr>
          <a:xfrm>
            <a:off x="53340" y="605611"/>
            <a:ext cx="4628126" cy="4801314"/>
          </a:xfrm>
          <a:prstGeom prst="rect">
            <a:avLst/>
          </a:prstGeom>
          <a:noFill/>
        </p:spPr>
        <p:txBody>
          <a:bodyPr wrap="none" rtlCol="0">
            <a:spAutoFit/>
          </a:bodyPr>
          <a:lstStyle/>
          <a:p>
            <a:r>
              <a:rPr lang="en-US" dirty="0"/>
              <a:t>Gov. Ron DeSantis on Monday named a top </a:t>
            </a:r>
          </a:p>
          <a:p>
            <a:r>
              <a:rPr lang="en-US" dirty="0"/>
              <a:t>University of Florida doctor and professor</a:t>
            </a:r>
          </a:p>
          <a:p>
            <a:r>
              <a:rPr lang="en-US" dirty="0"/>
              <a:t>as the state’s next surgeon general.</a:t>
            </a:r>
          </a:p>
          <a:p>
            <a:endParaRPr lang="en-US" dirty="0"/>
          </a:p>
          <a:p>
            <a:r>
              <a:rPr lang="en-US" dirty="0"/>
              <a:t>DeSantis announced that he was appointing </a:t>
            </a:r>
          </a:p>
          <a:p>
            <a:r>
              <a:rPr lang="en-US" dirty="0"/>
              <a:t>physician Scott </a:t>
            </a:r>
            <a:r>
              <a:rPr lang="en-US" dirty="0" err="1"/>
              <a:t>Rivkees</a:t>
            </a:r>
            <a:r>
              <a:rPr lang="en-US" dirty="0"/>
              <a:t> as surgeon general, </a:t>
            </a:r>
          </a:p>
          <a:p>
            <a:r>
              <a:rPr lang="en-US" dirty="0"/>
              <a:t>a position that doubles as secretary of the </a:t>
            </a:r>
          </a:p>
          <a:p>
            <a:r>
              <a:rPr lang="en-US" dirty="0"/>
              <a:t>Florida Department of Health. </a:t>
            </a:r>
          </a:p>
          <a:p>
            <a:r>
              <a:rPr lang="en-US" dirty="0" err="1"/>
              <a:t>Rivkees</a:t>
            </a:r>
            <a:r>
              <a:rPr lang="en-US" dirty="0"/>
              <a:t> has spent the last seven years as </a:t>
            </a:r>
          </a:p>
          <a:p>
            <a:r>
              <a:rPr lang="en-US" dirty="0"/>
              <a:t>chairman of the University of Florida’s </a:t>
            </a:r>
          </a:p>
          <a:p>
            <a:r>
              <a:rPr lang="en-US" dirty="0"/>
              <a:t>Department of Pediatrics, where he oversees</a:t>
            </a:r>
          </a:p>
          <a:p>
            <a:r>
              <a:rPr lang="en-US" dirty="0"/>
              <a:t>more than 120 faculty members. The </a:t>
            </a:r>
          </a:p>
          <a:p>
            <a:r>
              <a:rPr lang="en-US" dirty="0"/>
              <a:t>department’s clinical programs are based </a:t>
            </a:r>
          </a:p>
          <a:p>
            <a:r>
              <a:rPr lang="en-US" dirty="0"/>
              <a:t>at UF Health </a:t>
            </a:r>
            <a:r>
              <a:rPr lang="en-US" dirty="0" err="1"/>
              <a:t>Shands</a:t>
            </a:r>
            <a:r>
              <a:rPr lang="en-US" dirty="0"/>
              <a:t> Children’s Hospital.</a:t>
            </a:r>
          </a:p>
          <a:p>
            <a:r>
              <a:rPr lang="en-US" dirty="0" err="1"/>
              <a:t>Rivkees</a:t>
            </a:r>
            <a:r>
              <a:rPr lang="en-US" dirty="0"/>
              <a:t> is a graduate of the New Jersey </a:t>
            </a:r>
          </a:p>
          <a:p>
            <a:r>
              <a:rPr lang="en-US" dirty="0"/>
              <a:t>Medical School and did postdoctoral and </a:t>
            </a:r>
          </a:p>
          <a:p>
            <a:r>
              <a:rPr lang="en-US" dirty="0"/>
              <a:t>resident work at Harvard Medical School. </a:t>
            </a:r>
          </a:p>
        </p:txBody>
      </p:sp>
    </p:spTree>
    <p:extLst>
      <p:ext uri="{BB962C8B-B14F-4D97-AF65-F5344CB8AC3E}">
        <p14:creationId xmlns:p14="http://schemas.microsoft.com/office/powerpoint/2010/main" val="257379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393E1-9420-46FC-ABD1-4F744447E97D}"/>
              </a:ext>
            </a:extLst>
          </p:cNvPr>
          <p:cNvPicPr>
            <a:picLocks noChangeAspect="1"/>
          </p:cNvPicPr>
          <p:nvPr/>
        </p:nvPicPr>
        <p:blipFill>
          <a:blip r:embed="rId3"/>
          <a:stretch>
            <a:fillRect/>
          </a:stretch>
        </p:blipFill>
        <p:spPr>
          <a:xfrm>
            <a:off x="5021580" y="800100"/>
            <a:ext cx="4122420" cy="5250180"/>
          </a:xfrm>
          <a:prstGeom prst="rect">
            <a:avLst/>
          </a:prstGeom>
        </p:spPr>
      </p:pic>
      <p:sp>
        <p:nvSpPr>
          <p:cNvPr id="4" name="TextBox 3">
            <a:extLst>
              <a:ext uri="{FF2B5EF4-FFF2-40B4-BE49-F238E27FC236}">
                <a16:creationId xmlns:a16="http://schemas.microsoft.com/office/drawing/2014/main" id="{61F2A04B-42E0-4290-927A-DBEF08A0014F}"/>
              </a:ext>
            </a:extLst>
          </p:cNvPr>
          <p:cNvSpPr txBox="1"/>
          <p:nvPr/>
        </p:nvSpPr>
        <p:spPr>
          <a:xfrm>
            <a:off x="121920" y="579120"/>
            <a:ext cx="4899660" cy="5909310"/>
          </a:xfrm>
          <a:prstGeom prst="rect">
            <a:avLst/>
          </a:prstGeom>
          <a:noFill/>
        </p:spPr>
        <p:txBody>
          <a:bodyPr wrap="square" rtlCol="0">
            <a:spAutoFit/>
          </a:bodyPr>
          <a:lstStyle/>
          <a:p>
            <a:r>
              <a:rPr lang="en-US" sz="1400" dirty="0"/>
              <a:t>January 2019, Governor Ron DeSantis appointed Richard </a:t>
            </a:r>
            <a:r>
              <a:rPr lang="en-US" sz="1400" dirty="0" err="1"/>
              <a:t>Prudom</a:t>
            </a:r>
            <a:r>
              <a:rPr lang="en-US" sz="1400" dirty="0"/>
              <a:t> as Secretary for the Florida Department of Elder Affairs (DOEA), the State Unit on Aging, whose mission is to help Florida’s 5.5 million elders remain healthy, safe, and independent.</a:t>
            </a:r>
          </a:p>
          <a:p>
            <a:r>
              <a:rPr lang="en-US" sz="1400" dirty="0"/>
              <a:t>Secretary </a:t>
            </a:r>
            <a:r>
              <a:rPr lang="en-US" sz="1400" dirty="0" err="1"/>
              <a:t>Prudom</a:t>
            </a:r>
            <a:r>
              <a:rPr lang="en-US" sz="1400" dirty="0"/>
              <a:t> has more than 30 years in executive leadership with the State of Florida where he has worked to develop, implement, and lead public policies and programs that improve the lives of Florida families. Since 2011, he has served at the Department of Elder Affairs as Deputy Secretary, Chief of Staff, and Chief Financial Officer.</a:t>
            </a:r>
          </a:p>
          <a:p>
            <a:r>
              <a:rPr lang="en-US" sz="1400" dirty="0"/>
              <a:t>During his time at DOEA, </a:t>
            </a:r>
            <a:r>
              <a:rPr lang="en-US" sz="1400" dirty="0" err="1"/>
              <a:t>Prudom</a:t>
            </a:r>
            <a:r>
              <a:rPr lang="en-US" sz="1400" dirty="0"/>
              <a:t> also led several initiatives, including the Dementia Care and Cure Initiative (DCCI) and the revitalization of the Communities for a Lifetime Initiative.</a:t>
            </a:r>
          </a:p>
          <a:p>
            <a:r>
              <a:rPr lang="en-US" sz="1400" dirty="0"/>
              <a:t>DCCI was developed in response to the increasing incidence of Alzheimer’s disease and related dementias in Florida. Through the initiative, DOEA aims to increase awareness of dementia, provide assistance to dementia-caring communities, and continue advocacy for care and cure programs.</a:t>
            </a:r>
          </a:p>
          <a:p>
            <a:r>
              <a:rPr lang="en-US" sz="1400" dirty="0"/>
              <a:t>Mr. </a:t>
            </a:r>
            <a:r>
              <a:rPr lang="en-US" sz="1400" dirty="0" err="1"/>
              <a:t>Prudom</a:t>
            </a:r>
            <a:r>
              <a:rPr lang="en-US" sz="1400" dirty="0"/>
              <a:t> also leads the Department’s efforts to make Florida an Age-Friendly State in close partnership with AARP and their Network of Age-Friendly Communities.</a:t>
            </a:r>
          </a:p>
          <a:p>
            <a:r>
              <a:rPr lang="en-US" sz="1400" dirty="0" err="1"/>
              <a:t>Prudom</a:t>
            </a:r>
            <a:r>
              <a:rPr lang="en-US" sz="1400" dirty="0"/>
              <a:t> received his Bachelor of Arts from the University of Kent in the United Kingdom. In September 2014, </a:t>
            </a:r>
            <a:r>
              <a:rPr lang="en-US" sz="1400" dirty="0" err="1"/>
              <a:t>Prudom</a:t>
            </a:r>
            <a:r>
              <a:rPr lang="en-US" sz="1400" dirty="0"/>
              <a:t> took the oath to become an American citizen and now enjoys dual citizenship with the United Kingdom</a:t>
            </a:r>
            <a:r>
              <a:rPr lang="en-US" sz="1200" dirty="0"/>
              <a:t>.</a:t>
            </a:r>
          </a:p>
        </p:txBody>
      </p:sp>
      <p:sp>
        <p:nvSpPr>
          <p:cNvPr id="7" name="TextBox 6">
            <a:extLst>
              <a:ext uri="{FF2B5EF4-FFF2-40B4-BE49-F238E27FC236}">
                <a16:creationId xmlns:a16="http://schemas.microsoft.com/office/drawing/2014/main" id="{7BD5B86C-24F1-4ED0-AD90-9C0705CEEF4B}"/>
              </a:ext>
            </a:extLst>
          </p:cNvPr>
          <p:cNvSpPr txBox="1"/>
          <p:nvPr/>
        </p:nvSpPr>
        <p:spPr>
          <a:xfrm>
            <a:off x="5021580" y="6271260"/>
            <a:ext cx="4000500" cy="307777"/>
          </a:xfrm>
          <a:prstGeom prst="rect">
            <a:avLst/>
          </a:prstGeom>
          <a:noFill/>
        </p:spPr>
        <p:txBody>
          <a:bodyPr wrap="square" rtlCol="0">
            <a:spAutoFit/>
          </a:bodyPr>
          <a:lstStyle/>
          <a:p>
            <a:r>
              <a:rPr lang="en-US" sz="1400" dirty="0">
                <a:solidFill>
                  <a:srgbClr val="217AA0"/>
                </a:solidFill>
              </a:rPr>
              <a:t>Secretary </a:t>
            </a:r>
            <a:r>
              <a:rPr lang="en-US" sz="1400" dirty="0" err="1">
                <a:solidFill>
                  <a:srgbClr val="217AA0"/>
                </a:solidFill>
              </a:rPr>
              <a:t>Prudom</a:t>
            </a:r>
            <a:r>
              <a:rPr lang="en-US" sz="1400" dirty="0">
                <a:solidFill>
                  <a:srgbClr val="217AA0"/>
                </a:solidFill>
              </a:rPr>
              <a:t>, Department of Elder Affairs </a:t>
            </a:r>
          </a:p>
        </p:txBody>
      </p:sp>
    </p:spTree>
    <p:extLst>
      <p:ext uri="{BB962C8B-B14F-4D97-AF65-F5344CB8AC3E}">
        <p14:creationId xmlns:p14="http://schemas.microsoft.com/office/powerpoint/2010/main" val="217715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E00E8E-95FC-4EBF-93F9-F21EE461E2A4}"/>
              </a:ext>
            </a:extLst>
          </p:cNvPr>
          <p:cNvPicPr>
            <a:picLocks noChangeAspect="1"/>
          </p:cNvPicPr>
          <p:nvPr/>
        </p:nvPicPr>
        <p:blipFill>
          <a:blip r:embed="rId2"/>
          <a:stretch>
            <a:fillRect/>
          </a:stretch>
        </p:blipFill>
        <p:spPr>
          <a:xfrm>
            <a:off x="0" y="716280"/>
            <a:ext cx="4198620" cy="5135880"/>
          </a:xfrm>
          <a:prstGeom prst="rect">
            <a:avLst/>
          </a:prstGeom>
        </p:spPr>
      </p:pic>
      <p:sp>
        <p:nvSpPr>
          <p:cNvPr id="4" name="TextBox 3">
            <a:extLst>
              <a:ext uri="{FF2B5EF4-FFF2-40B4-BE49-F238E27FC236}">
                <a16:creationId xmlns:a16="http://schemas.microsoft.com/office/drawing/2014/main" id="{B1F1950F-D265-4F34-B304-A9EB44914708}"/>
              </a:ext>
            </a:extLst>
          </p:cNvPr>
          <p:cNvSpPr txBox="1"/>
          <p:nvPr/>
        </p:nvSpPr>
        <p:spPr>
          <a:xfrm>
            <a:off x="4198620" y="640080"/>
            <a:ext cx="5088316" cy="5909310"/>
          </a:xfrm>
          <a:prstGeom prst="rect">
            <a:avLst/>
          </a:prstGeom>
          <a:noFill/>
        </p:spPr>
        <p:txBody>
          <a:bodyPr wrap="none" rtlCol="0">
            <a:spAutoFit/>
          </a:bodyPr>
          <a:lstStyle/>
          <a:p>
            <a:r>
              <a:rPr lang="en-US" dirty="0"/>
              <a:t>Helping to connect the Sunshine State’s more </a:t>
            </a:r>
          </a:p>
          <a:p>
            <a:r>
              <a:rPr lang="en-US" dirty="0"/>
              <a:t>than 1.5 million veterans and their families with </a:t>
            </a:r>
          </a:p>
          <a:p>
            <a:r>
              <a:rPr lang="en-US" dirty="0"/>
              <a:t>earned services, benefits and support are the </a:t>
            </a:r>
          </a:p>
          <a:p>
            <a:r>
              <a:rPr lang="en-US" dirty="0"/>
              <a:t>more than 1,100 men and women of the Florida</a:t>
            </a:r>
          </a:p>
          <a:p>
            <a:r>
              <a:rPr lang="en-US" dirty="0"/>
              <a:t>Department of Veterans’ Affairs. They play a </a:t>
            </a:r>
          </a:p>
          <a:p>
            <a:r>
              <a:rPr lang="en-US" dirty="0"/>
              <a:t>major role in the direct infusion of more than </a:t>
            </a:r>
          </a:p>
          <a:p>
            <a:r>
              <a:rPr lang="en-US" dirty="0"/>
              <a:t>$18.4 billion annually for veterans into Florida’s </a:t>
            </a:r>
          </a:p>
          <a:p>
            <a:r>
              <a:rPr lang="en-US" dirty="0"/>
              <a:t>economy through federal compensation, </a:t>
            </a:r>
          </a:p>
          <a:p>
            <a:r>
              <a:rPr lang="en-US" dirty="0"/>
              <a:t>education and pension benefits, U.S. Department</a:t>
            </a:r>
          </a:p>
          <a:p>
            <a:r>
              <a:rPr lang="en-US" dirty="0"/>
              <a:t>of Veterans Affairs’ medical services and military</a:t>
            </a:r>
          </a:p>
          <a:p>
            <a:r>
              <a:rPr lang="en-US" dirty="0"/>
              <a:t>retired pay. Florida offers unique benefits such </a:t>
            </a:r>
          </a:p>
          <a:p>
            <a:r>
              <a:rPr lang="en-US" dirty="0"/>
              <a:t>as in-state tuition rates for veterans and their </a:t>
            </a:r>
          </a:p>
          <a:p>
            <a:r>
              <a:rPr lang="en-US" dirty="0"/>
              <a:t>families using the Post-9/11 GI Bill®, several </a:t>
            </a:r>
          </a:p>
          <a:p>
            <a:r>
              <a:rPr lang="en-US" dirty="0"/>
              <a:t>layers of property tax exemptions, expanded </a:t>
            </a:r>
          </a:p>
          <a:p>
            <a:r>
              <a:rPr lang="en-US" dirty="0"/>
              <a:t>veterans’ preference, and extensive benefits, </a:t>
            </a:r>
          </a:p>
          <a:p>
            <a:r>
              <a:rPr lang="en-US" dirty="0"/>
              <a:t>licensure and fee waivers for many activities and </a:t>
            </a:r>
          </a:p>
          <a:p>
            <a:r>
              <a:rPr lang="en-US" dirty="0"/>
              <a:t>occupations. They offer high quality care at the </a:t>
            </a:r>
          </a:p>
          <a:p>
            <a:r>
              <a:rPr lang="en-US" dirty="0"/>
              <a:t>network of seven state veterans’ homes, with two</a:t>
            </a:r>
          </a:p>
          <a:p>
            <a:r>
              <a:rPr lang="en-US" dirty="0"/>
              <a:t>additional homes in development in Port St. Lucie</a:t>
            </a:r>
          </a:p>
          <a:p>
            <a:r>
              <a:rPr lang="en-US" dirty="0"/>
              <a:t>and Orlando. An Army Reserve Captain and </a:t>
            </a:r>
          </a:p>
          <a:p>
            <a:r>
              <a:rPr lang="en-US" dirty="0"/>
              <a:t>former state legislator. </a:t>
            </a:r>
          </a:p>
        </p:txBody>
      </p:sp>
      <p:sp>
        <p:nvSpPr>
          <p:cNvPr id="5" name="TextBox 4">
            <a:extLst>
              <a:ext uri="{FF2B5EF4-FFF2-40B4-BE49-F238E27FC236}">
                <a16:creationId xmlns:a16="http://schemas.microsoft.com/office/drawing/2014/main" id="{0334D4F3-724A-491D-AA62-A97667B8C3E7}"/>
              </a:ext>
            </a:extLst>
          </p:cNvPr>
          <p:cNvSpPr txBox="1"/>
          <p:nvPr/>
        </p:nvSpPr>
        <p:spPr>
          <a:xfrm>
            <a:off x="426720" y="5867400"/>
            <a:ext cx="3149195" cy="523220"/>
          </a:xfrm>
          <a:prstGeom prst="rect">
            <a:avLst/>
          </a:prstGeom>
          <a:noFill/>
        </p:spPr>
        <p:txBody>
          <a:bodyPr wrap="none" rtlCol="0">
            <a:spAutoFit/>
          </a:bodyPr>
          <a:lstStyle/>
          <a:p>
            <a:r>
              <a:rPr lang="en-US" sz="1400" dirty="0">
                <a:solidFill>
                  <a:srgbClr val="217AA0"/>
                </a:solidFill>
              </a:rPr>
              <a:t>Danny Burgess, Executive Director</a:t>
            </a:r>
            <a:br>
              <a:rPr lang="en-US" sz="1400" dirty="0">
                <a:solidFill>
                  <a:srgbClr val="217AA0"/>
                </a:solidFill>
              </a:rPr>
            </a:br>
            <a:r>
              <a:rPr lang="en-US" sz="1400" dirty="0">
                <a:solidFill>
                  <a:srgbClr val="217AA0"/>
                </a:solidFill>
              </a:rPr>
              <a:t>Florida Department of Veterans’ Affairs</a:t>
            </a:r>
          </a:p>
        </p:txBody>
      </p:sp>
    </p:spTree>
    <p:extLst>
      <p:ext uri="{BB962C8B-B14F-4D97-AF65-F5344CB8AC3E}">
        <p14:creationId xmlns:p14="http://schemas.microsoft.com/office/powerpoint/2010/main" val="99349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1600199"/>
            <a:ext cx="8846284" cy="3838575"/>
          </a:xfrm>
        </p:spPr>
        <p:txBody>
          <a:bodyPr>
            <a:noAutofit/>
          </a:bodyPr>
          <a:lstStyle/>
          <a:p>
            <a:pPr algn="ctr"/>
            <a:r>
              <a:rPr lang="en-US" b="1" dirty="0"/>
              <a:t>HB 947 - Telehealth General Bill</a:t>
            </a:r>
            <a:r>
              <a:rPr lang="en-US" dirty="0"/>
              <a:t> by Rep. </a:t>
            </a:r>
            <a:r>
              <a:rPr lang="en-US" dirty="0" err="1"/>
              <a:t>Ausley</a:t>
            </a:r>
            <a:endParaRPr lang="en-US" dirty="0"/>
          </a:p>
          <a:p>
            <a:pPr algn="ctr"/>
            <a:r>
              <a:rPr lang="en-US" sz="1600" b="1" dirty="0"/>
              <a:t>Last Event:</a:t>
            </a:r>
            <a:r>
              <a:rPr lang="en-US" sz="1600" dirty="0"/>
              <a:t> 1st Reading on Tuesday, March 5, 2019 11:28 PM</a:t>
            </a:r>
          </a:p>
          <a:p>
            <a:pPr algn="ctr"/>
            <a:r>
              <a:rPr lang="en-US" b="1" dirty="0"/>
              <a:t>CS/SB 1526 - Telehealth, </a:t>
            </a:r>
            <a:r>
              <a:rPr lang="en-US" dirty="0"/>
              <a:t>by Appropriations and Harrell</a:t>
            </a:r>
          </a:p>
          <a:p>
            <a:pPr algn="ctr"/>
            <a:r>
              <a:rPr lang="en-US" sz="1400" b="1" dirty="0"/>
              <a:t>Telehealth: </a:t>
            </a:r>
            <a:r>
              <a:rPr lang="en-US" sz="1400" dirty="0"/>
              <a:t>Establishing standards of practice for telehealth providers; providing that a nonphysician telehealth provider using telehealth and acting within his or her relevant scope of practice is not deemed to be practicing medicine without a license; prohibiting a contract between a certain health insurer and a telehealth provider from requiring the telehealth provider to be reimbursed at lesser amount than if the service were provided in person; prohibiting a contract between a certain health maintenance organization and a telehealth provider from requiring the telehealth provider to be reimbursed at lesser amount than if the service were provided in-person, etc.</a:t>
            </a:r>
          </a:p>
          <a:p>
            <a:pPr algn="ctr"/>
            <a:r>
              <a:rPr lang="en-US" sz="1400" b="1" dirty="0"/>
              <a:t>Effective Date:</a:t>
            </a:r>
            <a:r>
              <a:rPr lang="en-US" sz="1400" dirty="0"/>
              <a:t> Except as otherwise provided, this act shall take effect July 1, 2019</a:t>
            </a:r>
          </a:p>
          <a:p>
            <a:pPr algn="ctr"/>
            <a:r>
              <a:rPr lang="en-US" sz="1400" b="1" dirty="0"/>
              <a:t>Last Event:</a:t>
            </a:r>
            <a:r>
              <a:rPr lang="en-US" sz="1400" dirty="0"/>
              <a:t> 04/22/19 S Placed on Calendar, on 2nd reading on Monday, April 22, 2019 4:55 PM</a:t>
            </a:r>
          </a:p>
          <a:p>
            <a:pPr marL="0" indent="0" algn="ctr">
              <a:buNone/>
            </a:pPr>
            <a:br>
              <a:rPr lang="en-US" dirty="0"/>
            </a:br>
            <a:endParaRPr lang="en-US" dirty="0"/>
          </a:p>
          <a:p>
            <a:pPr marL="0" indent="0">
              <a:lnSpc>
                <a:spcPct val="100000"/>
              </a:lnSpc>
              <a:buNone/>
            </a:pPr>
            <a:endParaRPr lang="en-US" sz="2200" dirty="0">
              <a:solidFill>
                <a:schemeClr val="tx1"/>
              </a:solidFill>
            </a:endParaRPr>
          </a:p>
        </p:txBody>
      </p:sp>
      <p:sp>
        <p:nvSpPr>
          <p:cNvPr id="6" name="Title 3"/>
          <p:cNvSpPr>
            <a:spLocks noGrp="1"/>
          </p:cNvSpPr>
          <p:nvPr>
            <p:ph type="title"/>
          </p:nvPr>
        </p:nvSpPr>
        <p:spPr>
          <a:xfrm>
            <a:off x="715820" y="574186"/>
            <a:ext cx="8290332" cy="804333"/>
          </a:xfrm>
        </p:spPr>
        <p:txBody>
          <a:bodyPr>
            <a:normAutofit/>
          </a:bodyPr>
          <a:lstStyle/>
          <a:p>
            <a:pPr algn="ctr"/>
            <a:r>
              <a:rPr lang="en-US" sz="3000" dirty="0"/>
              <a:t>2019 Telehealth Legislation</a:t>
            </a:r>
          </a:p>
        </p:txBody>
      </p:sp>
    </p:spTree>
    <p:extLst>
      <p:ext uri="{BB962C8B-B14F-4D97-AF65-F5344CB8AC3E}">
        <p14:creationId xmlns:p14="http://schemas.microsoft.com/office/powerpoint/2010/main" val="155015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1600199"/>
            <a:ext cx="8846284" cy="3838575"/>
          </a:xfrm>
        </p:spPr>
        <p:txBody>
          <a:bodyPr>
            <a:noAutofit/>
          </a:bodyPr>
          <a:lstStyle/>
          <a:p>
            <a:pPr marL="0" indent="0">
              <a:lnSpc>
                <a:spcPct val="100000"/>
              </a:lnSpc>
              <a:buNone/>
            </a:pPr>
            <a:r>
              <a:rPr lang="en-US" sz="2200" dirty="0"/>
              <a:t>CS/CS/HB </a:t>
            </a:r>
            <a:r>
              <a:rPr lang="en-US" sz="2200"/>
              <a:t>23 – Telehealth: </a:t>
            </a:r>
            <a:r>
              <a:rPr lang="en-US" sz="1600"/>
              <a:t> </a:t>
            </a:r>
            <a:r>
              <a:rPr lang="en-US" sz="1600" dirty="0"/>
              <a:t>by Health &amp; Human Services Committee and Ways &amp; Means Committee and Yarborough (CO-SPONSORS) </a:t>
            </a:r>
            <a:r>
              <a:rPr lang="en-US" sz="1600" dirty="0" err="1"/>
              <a:t>Donalds</a:t>
            </a:r>
            <a:r>
              <a:rPr lang="en-US" sz="1600" dirty="0"/>
              <a:t>; Mercado</a:t>
            </a:r>
          </a:p>
          <a:p>
            <a:pPr marL="0" indent="0">
              <a:lnSpc>
                <a:spcPct val="100000"/>
              </a:lnSpc>
              <a:buNone/>
            </a:pPr>
            <a:r>
              <a:rPr lang="en-US" sz="1600" dirty="0"/>
              <a:t>Telehealth: Establishes standard of care for telehealth providers; authorizes telehealth providers to use telehealth to perform patient evaluations; authorizes certain telehealth providers to use telehealth to prescribe specified controlled substances; provides that nonphysician telehealth provider using telehealth &amp; acting within scope of practice is not deemed to be practicing medicine without license; provides that health insurer or HMO is allowed tax credit against specified tax imposed if it covers services provided by telehealth providers.</a:t>
            </a:r>
          </a:p>
          <a:p>
            <a:pPr marL="0" indent="0">
              <a:lnSpc>
                <a:spcPct val="100000"/>
              </a:lnSpc>
              <a:buNone/>
            </a:pPr>
            <a:r>
              <a:rPr lang="en-US" sz="1600" dirty="0"/>
              <a:t>Effective Date: July 1, 2019</a:t>
            </a:r>
          </a:p>
          <a:p>
            <a:pPr marL="0" indent="0">
              <a:lnSpc>
                <a:spcPct val="100000"/>
              </a:lnSpc>
              <a:buNone/>
            </a:pPr>
            <a:r>
              <a:rPr lang="en-US" sz="1600" dirty="0"/>
              <a:t>Last Event: 04/22/19 S Received -SJ 392 on Monday, April 22, 2019 3:48 PM</a:t>
            </a:r>
          </a:p>
          <a:p>
            <a:pPr marL="0" indent="0">
              <a:lnSpc>
                <a:spcPct val="100000"/>
              </a:lnSpc>
              <a:buNone/>
            </a:pPr>
            <a:r>
              <a:rPr lang="en-US" sz="1600" dirty="0"/>
              <a:t>Referred Committees and Committee Actions</a:t>
            </a:r>
            <a:endParaRPr lang="en-US" sz="1600" dirty="0">
              <a:solidFill>
                <a:schemeClr val="tx1"/>
              </a:solidFill>
            </a:endParaRPr>
          </a:p>
        </p:txBody>
      </p:sp>
      <p:sp>
        <p:nvSpPr>
          <p:cNvPr id="6" name="Title 3"/>
          <p:cNvSpPr>
            <a:spLocks noGrp="1"/>
          </p:cNvSpPr>
          <p:nvPr>
            <p:ph type="title"/>
          </p:nvPr>
        </p:nvSpPr>
        <p:spPr>
          <a:xfrm>
            <a:off x="715820" y="574186"/>
            <a:ext cx="8290332" cy="804333"/>
          </a:xfrm>
        </p:spPr>
        <p:txBody>
          <a:bodyPr>
            <a:normAutofit/>
          </a:bodyPr>
          <a:lstStyle/>
          <a:p>
            <a:pPr algn="ctr"/>
            <a:r>
              <a:rPr lang="en-US" sz="3000" dirty="0"/>
              <a:t>2019 Telehealth Legislation</a:t>
            </a:r>
          </a:p>
        </p:txBody>
      </p:sp>
    </p:spTree>
    <p:extLst>
      <p:ext uri="{BB962C8B-B14F-4D97-AF65-F5344CB8AC3E}">
        <p14:creationId xmlns:p14="http://schemas.microsoft.com/office/powerpoint/2010/main" val="98051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731212" y="1775435"/>
            <a:ext cx="7635548" cy="4349140"/>
          </a:xfrm>
        </p:spPr>
        <p:txBody>
          <a:bodyPr>
            <a:noAutofit/>
          </a:bodyPr>
          <a:lstStyle/>
          <a:p>
            <a:pPr>
              <a:lnSpc>
                <a:spcPct val="100000"/>
              </a:lnSpc>
            </a:pPr>
            <a:r>
              <a:rPr lang="en-US" b="1" dirty="0"/>
              <a:t>SB 1570: Information Technology Reorganization by Senator Hooper</a:t>
            </a:r>
          </a:p>
          <a:p>
            <a:pPr marL="0" indent="0">
              <a:lnSpc>
                <a:spcPct val="100000"/>
              </a:lnSpc>
              <a:buNone/>
            </a:pPr>
            <a:endParaRPr lang="en-US" b="1" dirty="0"/>
          </a:p>
          <a:p>
            <a:pPr>
              <a:lnSpc>
                <a:spcPct val="100000"/>
              </a:lnSpc>
            </a:pPr>
            <a:r>
              <a:rPr lang="en-US" b="1" dirty="0"/>
              <a:t>HB 5301: Information Technology Reorganization by Committee</a:t>
            </a:r>
          </a:p>
          <a:p>
            <a:pPr>
              <a:lnSpc>
                <a:spcPct val="100000"/>
              </a:lnSpc>
            </a:pPr>
            <a:endParaRPr lang="en-US" b="1" dirty="0"/>
          </a:p>
          <a:p>
            <a:pPr>
              <a:lnSpc>
                <a:spcPct val="100000"/>
              </a:lnSpc>
            </a:pPr>
            <a:r>
              <a:rPr lang="en-US" b="1" dirty="0"/>
              <a:t>HB 503 </a:t>
            </a:r>
            <a:r>
              <a:rPr lang="en-US" dirty="0"/>
              <a:t>Healthcare Innovation by Rep. James Grant</a:t>
            </a:r>
          </a:p>
          <a:p>
            <a:pPr marL="0" indent="0">
              <a:lnSpc>
                <a:spcPct val="100000"/>
              </a:lnSpc>
              <a:buNone/>
            </a:pPr>
            <a:endParaRPr lang="en-US" dirty="0"/>
          </a:p>
          <a:p>
            <a:pPr>
              <a:lnSpc>
                <a:spcPct val="100000"/>
              </a:lnSpc>
            </a:pPr>
            <a:r>
              <a:rPr lang="en-US" b="1" dirty="0"/>
              <a:t>HB 1255</a:t>
            </a:r>
            <a:r>
              <a:rPr lang="en-US" dirty="0"/>
              <a:t> Modernizing Government by Rep. James Grant </a:t>
            </a:r>
            <a:endParaRPr lang="en-US" sz="1800" dirty="0"/>
          </a:p>
          <a:p>
            <a:pPr>
              <a:lnSpc>
                <a:spcPct val="100000"/>
              </a:lnSpc>
            </a:pPr>
            <a:endParaRPr lang="en-US" b="1" dirty="0"/>
          </a:p>
          <a:p>
            <a:pPr marL="0" indent="0">
              <a:lnSpc>
                <a:spcPct val="100000"/>
              </a:lnSpc>
              <a:buNone/>
            </a:pPr>
            <a:endParaRPr lang="en-US" sz="2200" dirty="0">
              <a:solidFill>
                <a:schemeClr val="tx1"/>
              </a:solidFill>
            </a:endParaRPr>
          </a:p>
        </p:txBody>
      </p:sp>
      <p:sp>
        <p:nvSpPr>
          <p:cNvPr id="6" name="Title 3"/>
          <p:cNvSpPr>
            <a:spLocks noGrp="1"/>
          </p:cNvSpPr>
          <p:nvPr>
            <p:ph type="title"/>
          </p:nvPr>
        </p:nvSpPr>
        <p:spPr>
          <a:xfrm>
            <a:off x="715820" y="574186"/>
            <a:ext cx="8290332" cy="804333"/>
          </a:xfrm>
        </p:spPr>
        <p:txBody>
          <a:bodyPr>
            <a:normAutofit/>
          </a:bodyPr>
          <a:lstStyle/>
          <a:p>
            <a:r>
              <a:rPr lang="en-US" sz="3000" dirty="0"/>
              <a:t>2019 Interoperability Legislation</a:t>
            </a:r>
          </a:p>
        </p:txBody>
      </p:sp>
    </p:spTree>
    <p:extLst>
      <p:ext uri="{BB962C8B-B14F-4D97-AF65-F5344CB8AC3E}">
        <p14:creationId xmlns:p14="http://schemas.microsoft.com/office/powerpoint/2010/main" val="100865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7DDABDE-F7CF-4992-B407-3F973E9AB171}"/>
              </a:ext>
            </a:extLst>
          </p:cNvPr>
          <p:cNvPicPr>
            <a:picLocks noGrp="1" noChangeAspect="1"/>
          </p:cNvPicPr>
          <p:nvPr>
            <p:ph sz="half" idx="2"/>
          </p:nvPr>
        </p:nvPicPr>
        <p:blipFill>
          <a:blip r:embed="rId2"/>
          <a:stretch>
            <a:fillRect/>
          </a:stretch>
        </p:blipFill>
        <p:spPr>
          <a:xfrm>
            <a:off x="0" y="1600200"/>
            <a:ext cx="4709160" cy="4312919"/>
          </a:xfrm>
        </p:spPr>
      </p:pic>
      <p:sp>
        <p:nvSpPr>
          <p:cNvPr id="6" name="Title 3"/>
          <p:cNvSpPr>
            <a:spLocks noGrp="1"/>
          </p:cNvSpPr>
          <p:nvPr>
            <p:ph type="title"/>
          </p:nvPr>
        </p:nvSpPr>
        <p:spPr>
          <a:xfrm>
            <a:off x="715820" y="574186"/>
            <a:ext cx="8290332" cy="804333"/>
          </a:xfrm>
        </p:spPr>
        <p:txBody>
          <a:bodyPr>
            <a:normAutofit/>
          </a:bodyPr>
          <a:lstStyle/>
          <a:p>
            <a:r>
              <a:rPr lang="en-US" sz="3000" dirty="0"/>
              <a:t>2019 Interoperability Legislation</a:t>
            </a:r>
          </a:p>
        </p:txBody>
      </p:sp>
      <p:sp>
        <p:nvSpPr>
          <p:cNvPr id="4" name="TextBox 3">
            <a:extLst>
              <a:ext uri="{FF2B5EF4-FFF2-40B4-BE49-F238E27FC236}">
                <a16:creationId xmlns:a16="http://schemas.microsoft.com/office/drawing/2014/main" id="{EBF2BF0B-8952-4685-81B0-5B248414E1D0}"/>
              </a:ext>
            </a:extLst>
          </p:cNvPr>
          <p:cNvSpPr txBox="1"/>
          <p:nvPr/>
        </p:nvSpPr>
        <p:spPr>
          <a:xfrm>
            <a:off x="4815840" y="2423158"/>
            <a:ext cx="4419600" cy="2831544"/>
          </a:xfrm>
          <a:prstGeom prst="rect">
            <a:avLst/>
          </a:prstGeom>
          <a:noFill/>
        </p:spPr>
        <p:txBody>
          <a:bodyPr wrap="square" rtlCol="0">
            <a:spAutoFit/>
          </a:bodyPr>
          <a:lstStyle/>
          <a:p>
            <a:pPr lvl="2"/>
            <a:endParaRPr lang="en-US" sz="1600" dirty="0"/>
          </a:p>
          <a:p>
            <a:r>
              <a:rPr lang="en-US" b="1" dirty="0"/>
              <a:t>SB 1544: Data Innovation by Senator Gayle Harrell. </a:t>
            </a:r>
          </a:p>
          <a:p>
            <a:endParaRPr lang="en-US" b="1" dirty="0"/>
          </a:p>
          <a:p>
            <a:r>
              <a:rPr lang="en-US" dirty="0"/>
              <a:t>Portions of the Harrell bill regarding </a:t>
            </a:r>
          </a:p>
          <a:p>
            <a:r>
              <a:rPr lang="en-US" dirty="0"/>
              <a:t>Data Governance and Interoperability between HHS Sister Agencies time-lines, were amended to be included in Appropriations Bill via Budget Proviso and  into SB 1570. </a:t>
            </a:r>
          </a:p>
        </p:txBody>
      </p:sp>
    </p:spTree>
    <p:extLst>
      <p:ext uri="{BB962C8B-B14F-4D97-AF65-F5344CB8AC3E}">
        <p14:creationId xmlns:p14="http://schemas.microsoft.com/office/powerpoint/2010/main" val="275942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3EDA-C51D-4A5D-8F9E-3F0777389E34}"/>
              </a:ext>
            </a:extLst>
          </p:cNvPr>
          <p:cNvSpPr>
            <a:spLocks noGrp="1"/>
          </p:cNvSpPr>
          <p:nvPr>
            <p:ph type="title"/>
          </p:nvPr>
        </p:nvSpPr>
        <p:spPr/>
        <p:txBody>
          <a:bodyPr/>
          <a:lstStyle/>
          <a:p>
            <a:r>
              <a:rPr lang="en-US" dirty="0"/>
              <a:t>Lisa K. Rawlins, Managing Partner </a:t>
            </a:r>
          </a:p>
        </p:txBody>
      </p:sp>
      <p:pic>
        <p:nvPicPr>
          <p:cNvPr id="6" name="Picture Placeholder 5">
            <a:extLst>
              <a:ext uri="{FF2B5EF4-FFF2-40B4-BE49-F238E27FC236}">
                <a16:creationId xmlns:a16="http://schemas.microsoft.com/office/drawing/2014/main" id="{89925440-8FBA-465C-A064-D749669006D4}"/>
              </a:ext>
            </a:extLst>
          </p:cNvPr>
          <p:cNvPicPr>
            <a:picLocks noGrp="1" noChangeAspect="1"/>
          </p:cNvPicPr>
          <p:nvPr>
            <p:ph type="pic" idx="1"/>
          </p:nvPr>
        </p:nvPicPr>
        <p:blipFill>
          <a:blip r:embed="rId2"/>
          <a:srcRect t="1795" b="1795"/>
          <a:stretch>
            <a:fillRect/>
          </a:stretch>
        </p:blipFill>
        <p:spPr/>
      </p:pic>
      <p:sp>
        <p:nvSpPr>
          <p:cNvPr id="4" name="Text Placeholder 3">
            <a:extLst>
              <a:ext uri="{FF2B5EF4-FFF2-40B4-BE49-F238E27FC236}">
                <a16:creationId xmlns:a16="http://schemas.microsoft.com/office/drawing/2014/main" id="{3AF82830-C706-4EEC-B703-FE72F136FAF2}"/>
              </a:ext>
            </a:extLst>
          </p:cNvPr>
          <p:cNvSpPr>
            <a:spLocks noGrp="1"/>
          </p:cNvSpPr>
          <p:nvPr>
            <p:ph type="body" sz="half" idx="2"/>
          </p:nvPr>
        </p:nvSpPr>
        <p:spPr/>
        <p:txBody>
          <a:bodyPr/>
          <a:lstStyle/>
          <a:p>
            <a:r>
              <a:rPr lang="en-US" dirty="0"/>
              <a:t>Maury Rawlins Brown, LLC</a:t>
            </a:r>
          </a:p>
          <a:p>
            <a:r>
              <a:rPr lang="en-US" dirty="0"/>
              <a:t>954.821.4582</a:t>
            </a:r>
          </a:p>
          <a:p>
            <a:r>
              <a:rPr lang="en-US" dirty="0"/>
              <a:t>Lisa@MauryRawlinsBrown.com</a:t>
            </a:r>
          </a:p>
        </p:txBody>
      </p:sp>
    </p:spTree>
    <p:extLst>
      <p:ext uri="{BB962C8B-B14F-4D97-AF65-F5344CB8AC3E}">
        <p14:creationId xmlns:p14="http://schemas.microsoft.com/office/powerpoint/2010/main" val="322463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415"/>
            <a:ext cx="7808912" cy="803276"/>
          </a:xfrm>
          <a:solidFill>
            <a:srgbClr val="193374"/>
          </a:solidFill>
        </p:spPr>
        <p:txBody>
          <a:bodyPr/>
          <a:lstStyle/>
          <a:p>
            <a:pPr algn="dist"/>
            <a:r>
              <a:rPr lang="en-US" dirty="0">
                <a:latin typeface="Kannada MN"/>
                <a:cs typeface="Kannada MN"/>
              </a:rPr>
              <a:t>WHAT WE ARE</a:t>
            </a:r>
          </a:p>
        </p:txBody>
      </p:sp>
      <p:pic>
        <p:nvPicPr>
          <p:cNvPr id="23" name="Picture 22" descr="Screen Shot 2018-08-09 at 12.25.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35" y="2488029"/>
            <a:ext cx="996719" cy="1130300"/>
          </a:xfrm>
          <a:prstGeom prst="rect">
            <a:avLst/>
          </a:prstGeom>
        </p:spPr>
      </p:pic>
      <p:pic>
        <p:nvPicPr>
          <p:cNvPr id="24" name="Picture 23" descr="Screen Shot 2018-08-09 at 12.25.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35" y="1214197"/>
            <a:ext cx="985920" cy="1130300"/>
          </a:xfrm>
          <a:prstGeom prst="rect">
            <a:avLst/>
          </a:prstGeom>
        </p:spPr>
      </p:pic>
      <p:pic>
        <p:nvPicPr>
          <p:cNvPr id="25" name="Picture 24" descr="Screen Shot 2018-08-09 at 12.25.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55" y="5035694"/>
            <a:ext cx="1009135" cy="1130301"/>
          </a:xfrm>
          <a:prstGeom prst="rect">
            <a:avLst/>
          </a:prstGeom>
        </p:spPr>
      </p:pic>
      <p:sp>
        <p:nvSpPr>
          <p:cNvPr id="26" name="TextBox 25"/>
          <p:cNvSpPr txBox="1"/>
          <p:nvPr/>
        </p:nvSpPr>
        <p:spPr>
          <a:xfrm>
            <a:off x="1663700" y="2531004"/>
            <a:ext cx="6145212" cy="3847207"/>
          </a:xfrm>
          <a:prstGeom prst="rect">
            <a:avLst/>
          </a:prstGeom>
          <a:noFill/>
        </p:spPr>
        <p:txBody>
          <a:bodyPr wrap="square" rtlCol="0">
            <a:spAutoFit/>
          </a:bodyPr>
          <a:lstStyle/>
          <a:p>
            <a:pPr algn="just"/>
            <a:r>
              <a:rPr lang="en-US" sz="1600" dirty="0">
                <a:latin typeface="Kannada MN"/>
                <a:cs typeface="Kannada MN"/>
              </a:rPr>
              <a:t>Maury Rawlins &amp; Brown is a Fort Lauderdale, Tallahassee, and Seattle  based public affairs consulting firm, offering over three decades of Florida political and business experience in strategic public affairs and legislative advocacy.  We are passionate to earn your respect and trust by being client centered, reliable, with long-term aspirations and the desire to strive for excellence.</a:t>
            </a:r>
          </a:p>
          <a:p>
            <a:pPr algn="just"/>
            <a:endParaRPr lang="en-US" sz="1600" dirty="0"/>
          </a:p>
          <a:p>
            <a:pPr algn="just"/>
            <a:r>
              <a:rPr lang="en-US" sz="1600" dirty="0">
                <a:latin typeface="Kannada MN"/>
                <a:cs typeface="Kannada MN"/>
              </a:rPr>
              <a:t>We strive to assist organizations navigate through the ebb and flow of Florida government.  We hold the belief that powerful and effective representation begins with understanding each clients unique situation and mission.   The firm consistently delivers sound, effective and strategic advice to some of the nations’ best-known entities and brands.  We endeavor to champion, leverage and accomplish on your behalf.</a:t>
            </a:r>
          </a:p>
          <a:p>
            <a:pPr algn="just"/>
            <a:endParaRPr lang="en-US" dirty="0"/>
          </a:p>
          <a:p>
            <a:pPr algn="just"/>
            <a:endParaRPr lang="en-US" dirty="0"/>
          </a:p>
        </p:txBody>
      </p:sp>
      <p:pic>
        <p:nvPicPr>
          <p:cNvPr id="17" name="Picture 16" descr="Screen Shot 2018-09-24 at 2.40.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35" y="3761861"/>
            <a:ext cx="985920" cy="1130301"/>
          </a:xfrm>
          <a:prstGeom prst="rect">
            <a:avLst/>
          </a:prstGeom>
        </p:spPr>
      </p:pic>
      <p:sp>
        <p:nvSpPr>
          <p:cNvPr id="3" name="TextBox 2"/>
          <p:cNvSpPr txBox="1"/>
          <p:nvPr/>
        </p:nvSpPr>
        <p:spPr>
          <a:xfrm>
            <a:off x="424435" y="4146055"/>
            <a:ext cx="1103077" cy="238527"/>
          </a:xfrm>
          <a:prstGeom prst="rect">
            <a:avLst/>
          </a:prstGeom>
          <a:noFill/>
        </p:spPr>
        <p:txBody>
          <a:bodyPr wrap="none" rtlCol="0">
            <a:spAutoFit/>
          </a:bodyPr>
          <a:lstStyle/>
          <a:p>
            <a:r>
              <a:rPr lang="en-US" sz="950" b="1" dirty="0">
                <a:solidFill>
                  <a:schemeClr val="bg1"/>
                </a:solidFill>
              </a:rPr>
              <a:t>ENTERTAINMENT</a:t>
            </a:r>
          </a:p>
        </p:txBody>
      </p:sp>
      <p:sp>
        <p:nvSpPr>
          <p:cNvPr id="22" name="Footer Placeholder 3"/>
          <p:cNvSpPr>
            <a:spLocks noGrp="1"/>
          </p:cNvSpPr>
          <p:nvPr>
            <p:ph type="ftr" sz="quarter" idx="11"/>
          </p:nvPr>
        </p:nvSpPr>
        <p:spPr>
          <a:xfrm>
            <a:off x="1120588" y="188259"/>
            <a:ext cx="2895600" cy="365125"/>
          </a:xfrm>
        </p:spPr>
        <p:txBody>
          <a:bodyPr/>
          <a:lstStyle/>
          <a:p>
            <a:pPr algn="r"/>
            <a:r>
              <a:rPr lang="en-US" sz="900" dirty="0">
                <a:solidFill>
                  <a:schemeClr val="accent5">
                    <a:lumMod val="75000"/>
                  </a:schemeClr>
                </a:solidFill>
                <a:latin typeface="Bangla MN"/>
                <a:cs typeface="Bangla MN"/>
              </a:rPr>
              <a:t>© Maury Rawlins </a:t>
            </a:r>
            <a:r>
              <a:rPr lang="en-US" sz="900" b="1" dirty="0">
                <a:solidFill>
                  <a:srgbClr val="000000"/>
                </a:solidFill>
                <a:latin typeface="Bangla MN"/>
                <a:cs typeface="Bangla MN"/>
              </a:rPr>
              <a:t>&amp;</a:t>
            </a:r>
            <a:r>
              <a:rPr lang="en-US" sz="900" dirty="0">
                <a:solidFill>
                  <a:srgbClr val="000000"/>
                </a:solidFill>
                <a:latin typeface="Bangla MN"/>
                <a:cs typeface="Bangla MN"/>
              </a:rPr>
              <a:t> </a:t>
            </a:r>
            <a:r>
              <a:rPr lang="en-US" sz="900" dirty="0">
                <a:solidFill>
                  <a:srgbClr val="193374"/>
                </a:solidFill>
                <a:latin typeface="Bangla MN"/>
                <a:cs typeface="Bangla MN"/>
              </a:rPr>
              <a:t>Brown</a:t>
            </a:r>
          </a:p>
        </p:txBody>
      </p:sp>
      <p:grpSp>
        <p:nvGrpSpPr>
          <p:cNvPr id="5" name="Group 4"/>
          <p:cNvGrpSpPr/>
          <p:nvPr/>
        </p:nvGrpSpPr>
        <p:grpSpPr>
          <a:xfrm>
            <a:off x="5867355" y="1088786"/>
            <a:ext cx="1941557" cy="1010375"/>
            <a:chOff x="5867355" y="1027691"/>
            <a:chExt cx="1941557" cy="1010375"/>
          </a:xfrm>
        </p:grpSpPr>
        <p:pic>
          <p:nvPicPr>
            <p:cNvPr id="11" name="Picture 10" descr="Screen Shot 2018-12-03 at 3.20.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2954" y="1027691"/>
              <a:ext cx="704041" cy="733376"/>
            </a:xfrm>
            <a:prstGeom prst="rect">
              <a:avLst/>
            </a:prstGeom>
          </p:spPr>
        </p:pic>
        <p:sp>
          <p:nvSpPr>
            <p:cNvPr id="4" name="Rectangle 3"/>
            <p:cNvSpPr/>
            <p:nvPr/>
          </p:nvSpPr>
          <p:spPr>
            <a:xfrm>
              <a:off x="5867355" y="1761067"/>
              <a:ext cx="1941557" cy="276999"/>
            </a:xfrm>
            <a:prstGeom prst="rect">
              <a:avLst/>
            </a:prstGeom>
          </p:spPr>
          <p:txBody>
            <a:bodyPr wrap="none">
              <a:spAutoFit/>
            </a:bodyPr>
            <a:lstStyle/>
            <a:p>
              <a:r>
                <a:rPr lang="en-US" sz="1200" b="1" dirty="0">
                  <a:solidFill>
                    <a:srgbClr val="0000FF"/>
                  </a:solidFill>
                  <a:latin typeface="Kannada MN"/>
                  <a:cs typeface="Kannada MN"/>
                </a:rPr>
                <a:t>Maury Rawlins &amp; Brown</a:t>
              </a:r>
            </a:p>
          </p:txBody>
        </p:sp>
      </p:grpSp>
    </p:spTree>
    <p:extLst>
      <p:ext uri="{BB962C8B-B14F-4D97-AF65-F5344CB8AC3E}">
        <p14:creationId xmlns:p14="http://schemas.microsoft.com/office/powerpoint/2010/main" val="232723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788" y="1136359"/>
            <a:ext cx="8151090" cy="1143679"/>
          </a:xfrm>
        </p:spPr>
        <p:txBody>
          <a:bodyPr>
            <a:noAutofit/>
          </a:bodyPr>
          <a:lstStyle/>
          <a:p>
            <a:pPr>
              <a:lnSpc>
                <a:spcPct val="100000"/>
              </a:lnSpc>
            </a:pPr>
            <a:r>
              <a:rPr lang="en-US" sz="3000" dirty="0"/>
              <a:t>Place subtitle here (30pt Verdana)</a:t>
            </a:r>
            <a:br>
              <a:rPr lang="en-US" sz="3000" dirty="0"/>
            </a:br>
            <a:r>
              <a:rPr lang="en-US" sz="3000" dirty="0">
                <a:solidFill>
                  <a:schemeClr val="tx1"/>
                </a:solidFill>
              </a:rPr>
              <a:t>or remove slide</a:t>
            </a:r>
          </a:p>
        </p:txBody>
      </p:sp>
      <p:sp>
        <p:nvSpPr>
          <p:cNvPr id="3" name="Subtitle 2"/>
          <p:cNvSpPr>
            <a:spLocks noGrp="1"/>
          </p:cNvSpPr>
          <p:nvPr>
            <p:ph type="subTitle" idx="1"/>
          </p:nvPr>
        </p:nvSpPr>
        <p:spPr>
          <a:xfrm>
            <a:off x="731213" y="2296750"/>
            <a:ext cx="8151090" cy="1600969"/>
          </a:xfrm>
        </p:spPr>
        <p:txBody>
          <a:bodyPr/>
          <a:lstStyle/>
          <a:p>
            <a:endParaRPr lang="en-US" dirty="0">
              <a:solidFill>
                <a:srgbClr val="7F7F7F"/>
              </a:solidFill>
            </a:endParaRPr>
          </a:p>
        </p:txBody>
      </p:sp>
      <p:pic>
        <p:nvPicPr>
          <p:cNvPr id="4" name="Picture 3">
            <a:extLst>
              <a:ext uri="{FF2B5EF4-FFF2-40B4-BE49-F238E27FC236}">
                <a16:creationId xmlns:a16="http://schemas.microsoft.com/office/drawing/2014/main" id="{8CC96137-1FAA-4CCD-BA1C-0CCDD1DFE17F}"/>
              </a:ext>
            </a:extLst>
          </p:cNvPr>
          <p:cNvPicPr>
            <a:picLocks noChangeAspect="1"/>
          </p:cNvPicPr>
          <p:nvPr/>
        </p:nvPicPr>
        <p:blipFill>
          <a:blip r:embed="rId2"/>
          <a:stretch>
            <a:fillRect/>
          </a:stretch>
        </p:blipFill>
        <p:spPr>
          <a:xfrm>
            <a:off x="0" y="-24493"/>
            <a:ext cx="9144000" cy="4939393"/>
          </a:xfrm>
          <a:prstGeom prst="rect">
            <a:avLst/>
          </a:prstGeom>
        </p:spPr>
      </p:pic>
    </p:spTree>
    <p:extLst>
      <p:ext uri="{BB962C8B-B14F-4D97-AF65-F5344CB8AC3E}">
        <p14:creationId xmlns:p14="http://schemas.microsoft.com/office/powerpoint/2010/main" val="163416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9823A-D5CA-40C2-A385-C707C118EB25}"/>
              </a:ext>
            </a:extLst>
          </p:cNvPr>
          <p:cNvPicPr>
            <a:picLocks noChangeAspect="1"/>
          </p:cNvPicPr>
          <p:nvPr/>
        </p:nvPicPr>
        <p:blipFill>
          <a:blip r:embed="rId2"/>
          <a:stretch>
            <a:fillRect/>
          </a:stretch>
        </p:blipFill>
        <p:spPr>
          <a:xfrm>
            <a:off x="195943" y="1"/>
            <a:ext cx="9176657" cy="6286500"/>
          </a:xfrm>
          <a:prstGeom prst="rect">
            <a:avLst/>
          </a:prstGeom>
        </p:spPr>
      </p:pic>
    </p:spTree>
    <p:extLst>
      <p:ext uri="{BB962C8B-B14F-4D97-AF65-F5344CB8AC3E}">
        <p14:creationId xmlns:p14="http://schemas.microsoft.com/office/powerpoint/2010/main" val="410199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AE158-F3D3-4336-B67A-B2560A5A09C6}"/>
              </a:ext>
            </a:extLst>
          </p:cNvPr>
          <p:cNvPicPr>
            <a:picLocks noChangeAspect="1"/>
          </p:cNvPicPr>
          <p:nvPr/>
        </p:nvPicPr>
        <p:blipFill>
          <a:blip r:embed="rId2"/>
          <a:stretch>
            <a:fillRect/>
          </a:stretch>
        </p:blipFill>
        <p:spPr>
          <a:xfrm>
            <a:off x="342899" y="1"/>
            <a:ext cx="7886701" cy="6351814"/>
          </a:xfrm>
          <a:prstGeom prst="rect">
            <a:avLst/>
          </a:prstGeom>
        </p:spPr>
      </p:pic>
    </p:spTree>
    <p:extLst>
      <p:ext uri="{BB962C8B-B14F-4D97-AF65-F5344CB8AC3E}">
        <p14:creationId xmlns:p14="http://schemas.microsoft.com/office/powerpoint/2010/main" val="359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6B12A-44B0-4C1A-B8BF-7FF25EE3C554}"/>
              </a:ext>
            </a:extLst>
          </p:cNvPr>
          <p:cNvPicPr>
            <a:picLocks noChangeAspect="1"/>
          </p:cNvPicPr>
          <p:nvPr/>
        </p:nvPicPr>
        <p:blipFill>
          <a:blip r:embed="rId2"/>
          <a:stretch>
            <a:fillRect/>
          </a:stretch>
        </p:blipFill>
        <p:spPr>
          <a:xfrm>
            <a:off x="0" y="1"/>
            <a:ext cx="8115300" cy="6302828"/>
          </a:xfrm>
          <a:prstGeom prst="rect">
            <a:avLst/>
          </a:prstGeom>
        </p:spPr>
      </p:pic>
    </p:spTree>
    <p:extLst>
      <p:ext uri="{BB962C8B-B14F-4D97-AF65-F5344CB8AC3E}">
        <p14:creationId xmlns:p14="http://schemas.microsoft.com/office/powerpoint/2010/main" val="54839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455C-1D4A-48F9-BDB0-E7338DD02C61}"/>
              </a:ext>
            </a:extLst>
          </p:cNvPr>
          <p:cNvSpPr>
            <a:spLocks noGrp="1"/>
          </p:cNvSpPr>
          <p:nvPr>
            <p:ph type="ctrTitle"/>
          </p:nvPr>
        </p:nvSpPr>
        <p:spPr/>
        <p:txBody>
          <a:bodyPr>
            <a:normAutofit/>
          </a:bodyPr>
          <a:lstStyle/>
          <a:p>
            <a:r>
              <a:rPr lang="en-US" dirty="0"/>
              <a:t>How A Bill Becomes A Law</a:t>
            </a:r>
          </a:p>
        </p:txBody>
      </p:sp>
      <p:sp>
        <p:nvSpPr>
          <p:cNvPr id="3" name="Subtitle 2">
            <a:extLst>
              <a:ext uri="{FF2B5EF4-FFF2-40B4-BE49-F238E27FC236}">
                <a16:creationId xmlns:a16="http://schemas.microsoft.com/office/drawing/2014/main" id="{CA601619-A493-476F-AA50-A610C1B5AA94}"/>
              </a:ext>
            </a:extLst>
          </p:cNvPr>
          <p:cNvSpPr>
            <a:spLocks noGrp="1"/>
          </p:cNvSpPr>
          <p:nvPr>
            <p:ph type="subTitle" idx="1"/>
          </p:nvPr>
        </p:nvSpPr>
        <p:spPr/>
        <p:txBody>
          <a:bodyPr/>
          <a:lstStyle/>
          <a:p>
            <a:pPr algn="ctr"/>
            <a:r>
              <a:rPr lang="en-US" dirty="0"/>
              <a:t>Compare and contrast to Federal and State Process</a:t>
            </a:r>
          </a:p>
        </p:txBody>
      </p:sp>
    </p:spTree>
    <p:extLst>
      <p:ext uri="{BB962C8B-B14F-4D97-AF65-F5344CB8AC3E}">
        <p14:creationId xmlns:p14="http://schemas.microsoft.com/office/powerpoint/2010/main" val="134891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13FC-7351-4EFA-B4DF-58729C2E8C42}"/>
              </a:ext>
            </a:extLst>
          </p:cNvPr>
          <p:cNvPicPr>
            <a:picLocks noChangeAspect="1"/>
          </p:cNvPicPr>
          <p:nvPr/>
        </p:nvPicPr>
        <p:blipFill>
          <a:blip r:embed="rId2"/>
          <a:stretch>
            <a:fillRect/>
          </a:stretch>
        </p:blipFill>
        <p:spPr>
          <a:xfrm>
            <a:off x="0" y="678426"/>
            <a:ext cx="9144000" cy="5535561"/>
          </a:xfrm>
          <a:prstGeom prst="rect">
            <a:avLst/>
          </a:prstGeom>
        </p:spPr>
      </p:pic>
    </p:spTree>
    <p:extLst>
      <p:ext uri="{BB962C8B-B14F-4D97-AF65-F5344CB8AC3E}">
        <p14:creationId xmlns:p14="http://schemas.microsoft.com/office/powerpoint/2010/main" val="292110082"/>
      </p:ext>
    </p:extLst>
  </p:cSld>
  <p:clrMapOvr>
    <a:masterClrMapping/>
  </p:clrMapOvr>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3715</TotalTime>
  <Words>1393</Words>
  <Application>Microsoft Office PowerPoint</Application>
  <PresentationFormat>On-screen Show (4:3)</PresentationFormat>
  <Paragraphs>151</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Bangla MN</vt:lpstr>
      <vt:lpstr>Calibri</vt:lpstr>
      <vt:lpstr>Helvetica Neue Light</vt:lpstr>
      <vt:lpstr>Kannada MN</vt:lpstr>
      <vt:lpstr>Verdana</vt:lpstr>
      <vt:lpstr>Office Theme</vt:lpstr>
      <vt:lpstr>Lisa K Rawlins</vt:lpstr>
      <vt:lpstr>Presentation Objectives</vt:lpstr>
      <vt:lpstr>WHAT WE ARE</vt:lpstr>
      <vt:lpstr>Place subtitle here (30pt Verdana) or remove slide</vt:lpstr>
      <vt:lpstr>PowerPoint Presentation</vt:lpstr>
      <vt:lpstr>PowerPoint Presentation</vt:lpstr>
      <vt:lpstr>PowerPoint Presentation</vt:lpstr>
      <vt:lpstr>How A Bill Becomes A Law</vt:lpstr>
      <vt:lpstr>PowerPoint Presentation</vt:lpstr>
      <vt:lpstr>Examples of current Florida Law</vt:lpstr>
      <vt:lpstr>PowerPoint Presentation</vt:lpstr>
      <vt:lpstr>PowerPoint Presentation</vt:lpstr>
      <vt:lpstr>PowerPoint Presentation</vt:lpstr>
      <vt:lpstr>PowerPoint Presentation</vt:lpstr>
      <vt:lpstr>PowerPoint Presentation</vt:lpstr>
      <vt:lpstr>Florida Healthcare Update:  What’s been happening on  “The Hill” </vt:lpstr>
      <vt:lpstr>Governor DeSantis and Lt. Governor Nunez</vt:lpstr>
      <vt:lpstr>AHCA SECRETARY MARY MAYHEW</vt:lpstr>
      <vt:lpstr>PowerPoint Presentation</vt:lpstr>
      <vt:lpstr>PowerPoint Presentation</vt:lpstr>
      <vt:lpstr>PowerPoint Presentation</vt:lpstr>
      <vt:lpstr>PowerPoint Presentation</vt:lpstr>
      <vt:lpstr>2019 Telehealth Legislation</vt:lpstr>
      <vt:lpstr>2019 Telehealth Legislation</vt:lpstr>
      <vt:lpstr>2019 Interoperability Legislation</vt:lpstr>
      <vt:lpstr>2019 Interoperability Legislation</vt:lpstr>
      <vt:lpstr>Lisa K. Rawlins, Managing Partner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Matt;Lisa Rawlins</dc:creator>
  <cp:lastModifiedBy>Lisa Rawlins</cp:lastModifiedBy>
  <cp:revision>116</cp:revision>
  <dcterms:created xsi:type="dcterms:W3CDTF">2013-05-22T16:51:34Z</dcterms:created>
  <dcterms:modified xsi:type="dcterms:W3CDTF">2019-04-23T22:34:21Z</dcterms:modified>
</cp:coreProperties>
</file>